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ink/ink1.xml" ContentType="application/inkml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4" r:id="rId1"/>
    <p:sldMasterId id="2147483674" r:id="rId2"/>
  </p:sldMasterIdLst>
  <p:notesMasterIdLst>
    <p:notesMasterId r:id="rId98"/>
  </p:notesMasterIdLst>
  <p:sldIdLst>
    <p:sldId id="562" r:id="rId3"/>
    <p:sldId id="326" r:id="rId4"/>
    <p:sldId id="328" r:id="rId5"/>
    <p:sldId id="352" r:id="rId6"/>
    <p:sldId id="435" r:id="rId7"/>
    <p:sldId id="739" r:id="rId8"/>
    <p:sldId id="738" r:id="rId9"/>
    <p:sldId id="436" r:id="rId10"/>
    <p:sldId id="714" r:id="rId11"/>
    <p:sldId id="437" r:id="rId12"/>
    <p:sldId id="438" r:id="rId13"/>
    <p:sldId id="715" r:id="rId14"/>
    <p:sldId id="716" r:id="rId15"/>
    <p:sldId id="566" r:id="rId16"/>
    <p:sldId id="440" r:id="rId17"/>
    <p:sldId id="441" r:id="rId18"/>
    <p:sldId id="442" r:id="rId19"/>
    <p:sldId id="626" r:id="rId20"/>
    <p:sldId id="471" r:id="rId21"/>
    <p:sldId id="472" r:id="rId22"/>
    <p:sldId id="474" r:id="rId23"/>
    <p:sldId id="475" r:id="rId24"/>
    <p:sldId id="734" r:id="rId25"/>
    <p:sldId id="332" r:id="rId26"/>
    <p:sldId id="443" r:id="rId27"/>
    <p:sldId id="735" r:id="rId28"/>
    <p:sldId id="717" r:id="rId29"/>
    <p:sldId id="718" r:id="rId30"/>
    <p:sldId id="719" r:id="rId31"/>
    <p:sldId id="444" r:id="rId32"/>
    <p:sldId id="720" r:id="rId33"/>
    <p:sldId id="445" r:id="rId34"/>
    <p:sldId id="721" r:id="rId35"/>
    <p:sldId id="447" r:id="rId36"/>
    <p:sldId id="448" r:id="rId37"/>
    <p:sldId id="449" r:id="rId38"/>
    <p:sldId id="477" r:id="rId39"/>
    <p:sldId id="317" r:id="rId40"/>
    <p:sldId id="603" r:id="rId41"/>
    <p:sldId id="318" r:id="rId42"/>
    <p:sldId id="478" r:id="rId43"/>
    <p:sldId id="367" r:id="rId44"/>
    <p:sldId id="604" r:id="rId45"/>
    <p:sldId id="320" r:id="rId46"/>
    <p:sldId id="321" r:id="rId47"/>
    <p:sldId id="605" r:id="rId48"/>
    <p:sldId id="607" r:id="rId49"/>
    <p:sldId id="606" r:id="rId50"/>
    <p:sldId id="608" r:id="rId51"/>
    <p:sldId id="609" r:id="rId52"/>
    <p:sldId id="610" r:id="rId53"/>
    <p:sldId id="611" r:id="rId54"/>
    <p:sldId id="612" r:id="rId55"/>
    <p:sldId id="722" r:id="rId56"/>
    <p:sldId id="614" r:id="rId57"/>
    <p:sldId id="619" r:id="rId58"/>
    <p:sldId id="620" r:id="rId59"/>
    <p:sldId id="621" r:id="rId60"/>
    <p:sldId id="622" r:id="rId61"/>
    <p:sldId id="623" r:id="rId62"/>
    <p:sldId id="615" r:id="rId63"/>
    <p:sldId id="616" r:id="rId64"/>
    <p:sldId id="617" r:id="rId65"/>
    <p:sldId id="618" r:id="rId66"/>
    <p:sldId id="567" r:id="rId67"/>
    <p:sldId id="422" r:id="rId68"/>
    <p:sldId id="568" r:id="rId69"/>
    <p:sldId id="569" r:id="rId70"/>
    <p:sldId id="423" r:id="rId71"/>
    <p:sldId id="723" r:id="rId72"/>
    <p:sldId id="572" r:id="rId73"/>
    <p:sldId id="724" r:id="rId74"/>
    <p:sldId id="425" r:id="rId75"/>
    <p:sldId id="725" r:id="rId76"/>
    <p:sldId id="426" r:id="rId77"/>
    <p:sldId id="427" r:id="rId78"/>
    <p:sldId id="726" r:id="rId79"/>
    <p:sldId id="727" r:id="rId80"/>
    <p:sldId id="428" r:id="rId81"/>
    <p:sldId id="736" r:id="rId82"/>
    <p:sldId id="585" r:id="rId83"/>
    <p:sldId id="586" r:id="rId84"/>
    <p:sldId id="728" r:id="rId85"/>
    <p:sldId id="729" r:id="rId86"/>
    <p:sldId id="587" r:id="rId87"/>
    <p:sldId id="588" r:id="rId88"/>
    <p:sldId id="730" r:id="rId89"/>
    <p:sldId id="589" r:id="rId90"/>
    <p:sldId id="429" r:id="rId91"/>
    <p:sldId id="731" r:id="rId92"/>
    <p:sldId id="431" r:id="rId93"/>
    <p:sldId id="732" r:id="rId94"/>
    <p:sldId id="625" r:id="rId95"/>
    <p:sldId id="737" r:id="rId96"/>
    <p:sldId id="733" r:id="rId97"/>
  </p:sldIdLst>
  <p:sldSz cx="9144000" cy="6858000" type="screen4x3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594" y="43"/>
      </p:cViewPr>
      <p:guideLst>
        <p:guide orient="horz" pos="2180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tableStyles" Target="tableStyles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</inkml:traceFormat>
        <inkml:channelProperties>
          <inkml:channelProperty channel="X" name="resolution" value="50.26178" units="1/cm"/>
          <inkml:channelProperty channel="Y" name="resolution" value="50.23256" units="1/cm"/>
        </inkml:channelProperties>
      </inkml:inkSource>
      <inkml:timestamp xml:id="ts0" timeString="2020-08-20T14:44:09.13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9066 11448</inkml:trace>
  <inkml:trace contextRef="#ctx0" brushRef="#br0" timeOffset="2055.51">9066 11448,'18'0,"0"0,-1 0,1 0,0 0,-1 0,1 0,0 0,17 0,-18 0,1 0,0 0,17 0,-17 0,-1 0,1 0,0 0,-1 0,1 0,-1 0,1 0,0 0,-1 0,1 0,17 0,-17 0,0 0,-1 17,18-17,-17 0,0 0,-1 0,1 0,0 0,17 0,-17 0,-1 0,1 0,17 0,-17 0,-1 0,1 0,0 0,-1 0,1 0,0 0,-1 18,1-18,0 0,-1 0,1 0,-1 0,1 0</inkml:trace>
  <inkml:trace contextRef="#ctx0" brushRef="#br0" timeOffset="11534.8">9066 11465,'0'18,"-17"-18,17 18,-18-18,18 17,-18-17,18 18,-17-1,-1 1,1 0,-1-1,18 1,-18-18,18 18,-17-18,17 17,-18-17,18 18,-18 0,1-18,17 17,-18 1,18 0,-18-1,1 1,17-1,-18-17,18 18,-17-18,17 18,-18-18,0 17,18 1,-17-18,17 18,-18-1,18 1,-18 0,1 17,-1-18,18 19,-18-36,18 17,-17-17,17 18,-18-18,18 18,-18-18,18 17,-17 1,-1 0</inkml:trace>
  <inkml:trace contextRef="#ctx0" brushRef="#br0" timeOffset="14726.56">8290 11342,'0'0,"-17"0,-1 0,18 17,0 1,0 0,18-18,-18 17,17-17,1 0,0 0,-1 0,-17 18,18-18,-18 18,0-1,17-17,-17 18,0 0,0-1,0 1,-17-18,17 17,0 1,-18-18,1 0,-1 0,0 0,18-18,-17 18,-1-17,18-1,-18 18,18-17,0 34</inkml:trace>
  <inkml:trace contextRef="#ctx0" brushRef="#br0" timeOffset="17839.49">8396 11289,'-18'0,"1"0,17 18,-18-18,18 17,-17-17,17 18,-18-18,0 0,18 17</inkml:trace>
  <inkml:trace contextRef="#ctx0" brushRef="#br0" timeOffset="20431.03">10089 11518,'0'18,"0"-1,18 1,-18 0,18-18,-18 17,17-17,-17 18,18-18,-18 18,18-1,-1 1,1-18,0 18,-1-1,18-17,-17 18,0 0,-1-18,-17 17,18-17,0 18,-18-1,17-17,-17 18,18-18,-18 18,18-18,-18 17,17 1,-17 0,18-18,-18 17,0 1,18-18,-18 18,17-1,1 1,-1-1,1 1,-18 0</inkml:trace>
  <inkml:trace contextRef="#ctx0" brushRef="#br0" timeOffset="41068.87">9172 11148,'18'0,"0"0,-1 17,1-17,-1 0,1 0,-18 18,18-18,-1 18,1-18,0 0,-1 0,1-18,0 18,-1 0,1-18,-1 18,1 0,-18-17,18 17,-1 0,1 0,0 0,-1 0,1 0,0 0,-1 0,1 0,-1 0,1 0,0 0,-1 0,1 0,0 0,-1 0,1 0,0 0,-1 0,1 0,-1 0,1 0,0 0,17 0,-17 0,-1 0,1 0,0 0,-1 0,1 0,0 0,-1 0,-34 0,-1 0,0 0,1 0,-1 0,0 0,1 0,-1 0,0 0,1-18,-1 18,0-18,1 18,-1 0,1 0,-1 0,0 0,1 0,-19 0,19 0,-1 0,0 0,1 0,-1 0,1 0,-1 0,0 0,1 0,-1 0,0 0,1 0,-1 0,0 0,1 0,-1 0,1 0,-1 0,0 0,1 0,-1 0,0 0,1 0,-1 0,0-17,1 17,-1 0,1 0,-1 0,0 0,1 0,-1 0,0 0,1 0,17-18,-18 18,0 0,36 0,-18 18,18-18,-18 17,17 1,1-18,0 0,-1 0,1 0,0 0,-1 0,1 18,-1-1,19-17,-19 18,1-18,0 18,17-18,-17 0,-1 0,1 0,-1 0,1 0,17 0,-17 0,0 0,-1 0,1 0,0 0,-1 0,18 0,-17 0,0 0,-1 0,1 0,0 0,-1 0,19 0,-19 0,18 0,-17 0,0 0,-1 0,19 0,-19 0,1 0,0 0,-1 0,1 0,0 0,-1 0</inkml:trace>
  <inkml:trace contextRef="#ctx0" brushRef="#br0" timeOffset="54642.95">9102 11112,'0'18,"-18"-18,18 18,-18-18,18 17,-17 1,-1 0,18-1,0 1,-18-18,18 18,-17-18,17 17,-18 1,18 0,-17-18,17 17,-18-17,18 18,-18-1,18 1,-17-18,-1 18,0-1,18 1,-17-18,17 18,-18-18,0 17,1 1,-1 0,18-1,-17 1,-1-1,18 19,-18-19,1-17,17 18,0 0,-18 17,0-35,18 18,-17-18,17 17,-18 1,0 0,1-18,17 17,-18 1,18-1,-18-17,18 18,-17-18,-1 0,1 18,17-1,-18-17,0 0,36 0,-18-17,18-1,-18 0,17 1,-17-18,18 35,-18-18,0 0,17 18,-17-17,0-1,18 18,-18-18,18 18,-18-17,17 17,-17-18,0 0,18 18,-18-17,18-1,-18 0,17 1,1 17,-18-18,18 18,-18-17,17 17,-17-18,18 0,0 18,-1-17,-17-1,18 18,-18-18,17 1,1-1,0 18,-18-18,17 1,1-1,0 1,-18-1,17 18,-17-18,18 18,-18-17,18-1,-1 0,1 1,-18-1,0 0,17 18,1-17,0 17,-18-18,17 18,-17 18,0-1,0 1,-17 0,-1-1,18 19,-18-36,1 17,-1 1,1 0,17-1,-18 1,0-18,18 17,-17-17,17 18,-18 0,0-1,1-17,17 18,-18-18,18 18,-18-1,1 1,-1-18,18 18,-17-18,17 17,-18 1,0-1,1 1,17 0,-36 17,36-17,-17-1,-1 1,0 0,1-1,17 1,0-36,0 1,0-1,17 0,1 1,-18-1,18 0,-1 18,-17-17,18-1,0 0,-18 1,17-1,-17 1,18 17,-18-18,18 0,-1 1,1-1,-1 0,1 1,0-1,-1 18,-17-18,18 18,0-17,-18-1,17 18,-17-17,18 17,-18-18,18 18,-18-18,17 1,1 17,-18-18,17 18,-17-18,18 18,-18-17</inkml:trace>
  <inkml:trace contextRef="#ctx0" brushRef="#br0" timeOffset="60436.52">10724 11359,'0'18,"0"0,0-1,0 1,0 0,0-1,0 1,0 0,0-1,0 1,0-1,0 1,-17-18,17-18,0-17,0 18,0-1,0-17,17 17,-17 0,18 1,0 17,-18-18,17 18,-17-18,18 18,-18-17,0 34,0 1,0 0,0 17,0-17,0-1,0 1,0 0,0-1,18 1,-18-1,17-17,1 0,0 0,-1-17,1-1,-1 18,-17-17,18 17,-18-18,0 0,18 18,-18-17,17-1,1 18,-18-18,0 1,0-1,0 36,0-1,0 19,0-19,-18-17,18 18,0 0,0-1,0 1,0-1,0 1,0 0,0-1</inkml:trace>
  <inkml:trace contextRef="#ctx0" brushRef="#br0" timeOffset="66002.2">11377 11271,'0'18,"0"0,0-1,0 1,0-1,0 19,0-19,0 1,0 0,0-1,0 19,0-19,0 1,0-1,0 1,0 0,0-1</inkml:trace>
  <inkml:trace contextRef="#ctx0" brushRef="#br0" timeOffset="67373.39">11553 11448,'0'17,"18"1,-18 0,0-1,0 1,0-1,18-17,-1 0,1 0,0-17,-1-1,-17 1,18 17,-18-18,0 0,18 1,-18-1,0 0,0 1,-18-1,18 0,-18 18</inkml:trace>
  <inkml:trace contextRef="#ctx0" brushRef="#br0" timeOffset="68883.92">11836 11289,'0'18,"0"-1,0 1,0-1,0 1,0 0,0-1,0 19,0-19,0 36,0-35,0 17,0-17,0-1,0 1,0 0,0-1,0 1,0 0,0-1,0 1,-18-18</inkml:trace>
  <inkml:trace contextRef="#ctx0" brushRef="#br0" timeOffset="79676.34">10089 11271,'0'18,"18"0,-18-1,0 1,0-1,18 1,-18 0,17-18,-17 17,18-17,0 0,-1 18,1-18,0 0,-1 0,-17 18,18-1,-1-17,1 0,-18 18,18-18,-18 18,17-18,19 17,-19 1,19-18,-19 0,1 17,17 1,-17 0,-1-1,-17 1,36-18,-36 18,17-18,-17 17,18-17,0 18,-18 0,17-18,-17 17,0 1,18-18,-36 0,1 0,17-18,-18 18,18-17,-18-1,18 0,-17 18,17-17,-18 17,0 0,18-18,0 0,-17 18,-1-17,1 17,-1 0,18-18,-18 18,1-18,17 1,-18 17,0 0,1-18,-1 18,0-17,1 17,17-18,-18 0,18 1,0-1,-18 18,18-18,0 1,-17-1,-1 18,18-18,-17 18,17-17,-18 17,18-18,-18 1,1 17,-1-18,0 0,18 1,-17 17,-1-18,0 0,1 18,-1 0,18-17,-17 17,17-18,-18 18,0 0,18-18,-17 1,34 17,-17 17,18-17,-18 18,0 0,18-18,-1 0,-17 17,18-17,-18 18,17-18,-17 18,18-18,0 17,-1 1,1-18,-18 18,18-18,-1 17,-17 1,18-18,-18 17,18-17,-18 18,17-18,1 18,-18-1,0 1,17-18,-17 18,18-18,0 17,-1-17,-17 18,18-18,17 18,-17-1,17-17,-17 18,0-1,-1-17,18 18,-17-18,-18 18,18-1,-1-17,-17 18,18-18,0 0,-18 18,17-18,-34 0,-19 0,19 0,-1-18,18 0,-35 1,17-1,-17 18,35-18,-18 18,18-17,-17 17,-1-18,0 18,-17-17,17-1,1 18,-1-18,0 1,1 17,17-18,-18 18,18-18,-17 18,17-17,-18 17,18-18,-18 18,18-18,-17 18,17-17,-18 17,18-18,-18 18,18-17,-17-1,-1 18,18-18,-18 18,18-17,-17 17,34 17,1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Header Placeholder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Date Placeholder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70755D92-5885-4C23-8B59-889FF1BCB422}" type="datetimeFigureOut">
              <a:rPr lang="en-US"/>
              <a:pPr>
                <a:defRPr/>
              </a:pPr>
              <a:t>11/22/2023</a:t>
            </a:fld>
            <a:endParaRPr lang="en-US"/>
          </a:p>
        </p:txBody>
      </p:sp>
      <p:sp>
        <p:nvSpPr>
          <p:cNvPr id="3076" name="Slide Image Placeholder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Notes Placeholder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Footer Placeholder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Slide Number Placeholder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53CD8EC7-803B-401B-9477-4B3944E729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907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54F670A-FC5E-4B2D-9B9B-9C1001C53D6C}" type="slidenum">
              <a:rPr lang="en-US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777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CD8EC7-803B-401B-9477-4B3944E729CF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4612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3CD8EC7-803B-401B-9477-4B3944E729CF}" type="slidenum">
              <a:rPr lang="en-US" smtClean="0"/>
              <a:pPr>
                <a:defRPr/>
              </a:pPr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921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GB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D8D807A-5E33-41C9-9DEC-FC439650BF8A}" type="slidenum">
              <a:rPr lang="en-US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20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BBBD89-783E-419F-AF99-76D882DA4768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499982511"/>
      </p:ext>
    </p:extLst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9721A-9FAB-4C4E-9C56-F891F113F898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205716132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F3E40D-52FD-4253-973D-D48E8D94AAD3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094910082"/>
      </p:ext>
    </p:extLst>
  </p:cSld>
  <p:clrMapOvr>
    <a:masterClrMapping/>
  </p:clrMapOvr>
  <p:transition spd="slow">
    <p:wheel spokes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ED1811-96D7-4796-A35D-2AD159ADA827}" type="datetimeFigureOut">
              <a:rPr lang="sr-Latn-CS"/>
              <a:pPr>
                <a:defRPr/>
              </a:pPr>
              <a:t>22.11.2023.</a:t>
            </a:fld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5FBA5-4BF6-49BC-89EA-686F9E7A6901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82747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F82052-F1CE-4F70-BD38-FF2F4190E06F}" type="datetimeFigureOut">
              <a:rPr lang="sr-Latn-CS"/>
              <a:pPr>
                <a:defRPr/>
              </a:pPr>
              <a:t>22.11.2023.</a:t>
            </a:fld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72FD4-8823-4612-9551-98A375DD7A62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534970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2E766-236B-460B-8729-05968E7C8477}" type="datetimeFigureOut">
              <a:rPr lang="sr-Latn-CS"/>
              <a:pPr>
                <a:defRPr/>
              </a:pPr>
              <a:t>22.11.2023.</a:t>
            </a:fld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6E5E11-2881-4A0E-9E3B-507BF6EEE6A8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7527320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69ACF-8E93-4B7D-B9F1-83BB7D763962}" type="datetimeFigureOut">
              <a:rPr lang="sr-Latn-CS"/>
              <a:pPr>
                <a:defRPr/>
              </a:pPr>
              <a:t>22.11.2023.</a:t>
            </a:fld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9E7C24-0022-427C-BE51-75EA801E6152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9081618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8831C-7CAB-459A-B446-7938DACF684E}" type="datetimeFigureOut">
              <a:rPr lang="sr-Latn-CS"/>
              <a:pPr>
                <a:defRPr/>
              </a:pPr>
              <a:t>22.11.2023.</a:t>
            </a:fld>
            <a:endParaRPr lang="sr-Latn-C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5ED01-E16E-4179-AFF6-35874FAAE96F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9208017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8B28A-1E12-43D1-A485-EB52742EC335}" type="datetimeFigureOut">
              <a:rPr lang="sr-Latn-CS"/>
              <a:pPr>
                <a:defRPr/>
              </a:pPr>
              <a:t>22.11.2023.</a:t>
            </a:fld>
            <a:endParaRPr lang="sr-Latn-C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CFD4E-15C4-427A-9FE1-8E62259D04EC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7661884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B2316E-2413-4BD8-8A07-296BEDE9F756}" type="datetimeFigureOut">
              <a:rPr lang="sr-Latn-CS"/>
              <a:pPr>
                <a:defRPr/>
              </a:pPr>
              <a:t>22.11.2023.</a:t>
            </a:fld>
            <a:endParaRPr lang="sr-Latn-C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841D9-4D19-4ABD-B789-51E91D823AAA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2426548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B741B-DC02-41EF-84BD-61EE5A544BBC}" type="datetimeFigureOut">
              <a:rPr lang="sr-Latn-CS"/>
              <a:pPr>
                <a:defRPr/>
              </a:pPr>
              <a:t>22.11.2023.</a:t>
            </a:fld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FB0A5-3700-4DB0-A2DD-09A0FD8EFB40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740378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0D1CD9-DB63-4A8A-BC12-F95B765D0940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925807760"/>
      </p:ext>
    </p:extLst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35590-417E-4B52-8B95-81C64A3F1A4C}" type="datetimeFigureOut">
              <a:rPr lang="sr-Latn-CS"/>
              <a:pPr>
                <a:defRPr/>
              </a:pPr>
              <a:t>22.11.2023.</a:t>
            </a:fld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92C6C-0A2C-4322-990C-D19E16B55C7F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9240276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022EE-A4B6-4280-B6D3-22556D80D499}" type="datetimeFigureOut">
              <a:rPr lang="sr-Latn-CS"/>
              <a:pPr>
                <a:defRPr/>
              </a:pPr>
              <a:t>22.11.2023.</a:t>
            </a:fld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570A4-EED2-4800-922D-1146D7377BCF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7446881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F5935-CEDC-484E-A1EF-7BB7101E9B78}" type="datetimeFigureOut">
              <a:rPr lang="sr-Latn-CS"/>
              <a:pPr>
                <a:defRPr/>
              </a:pPr>
              <a:t>22.11.2023.</a:t>
            </a:fld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66073D-28A5-49BF-9F51-B149A4A63A23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6524793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6B4C5-5548-4F2F-AEC3-DAE3A8D49033}" type="datetimeFigureOut">
              <a:rPr lang="sr-Latn-CS"/>
              <a:pPr>
                <a:defRPr/>
              </a:pPr>
              <a:t>22.11.2023.</a:t>
            </a:fld>
            <a:endParaRPr lang="sr-Latn-C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09254-AED4-4A74-A0F9-8DFFE6BF9940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74768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8FCBD2-7002-4445-9DDE-945DB4572DA0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98495535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E934D-6437-4AF3-89C6-AA07CE849D68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217302157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A5499-FFD5-4CB4-B939-9B0C424693AF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163943126"/>
      </p:ext>
    </p:extLst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6E0C93-C655-42F1-AA5A-1E263439BE09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751154548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839FA-D2A5-4E2B-A28A-10FA6BC79CCA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968736981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AFAD8-A889-488B-815D-5382994A283B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640583562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1CE4B-FF99-4ACE-9E74-A93E9EEE2E6D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023599435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fld id="{A94AD491-C4CA-4431-BEC4-8AB72FE79D5D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 spd="slow">
    <p:wheel spokes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fld id="{DB161EC4-2BDB-47CA-A3DF-AB087C6BEB67}" type="datetimeFigureOut">
              <a:rPr lang="sr-Latn-CS"/>
              <a:pPr>
                <a:defRPr/>
              </a:pPr>
              <a:t>22.11.2023.</a:t>
            </a:fld>
            <a:endParaRPr lang="sr-Latn-C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400" smtClean="0"/>
            </a:lvl1pPr>
          </a:lstStyle>
          <a:p>
            <a:pPr>
              <a:defRPr/>
            </a:pPr>
            <a:fld id="{7C3F392B-1C66-4527-8FFF-7E4BC9A2BC97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pic>
        <p:nvPicPr>
          <p:cNvPr id="2055" name="Picture 8" descr="LOGO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4857750" cy="1163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.xml"/><Relationship Id="rId4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9.xml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0.xml"/><Relationship Id="rId4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1.xml"/><Relationship Id="rId4" Type="http://schemas.openxmlformats.org/officeDocument/2006/relationships/image" Target="../media/image4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customXml" Target="../ink/ink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4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10" Type="http://schemas.openxmlformats.org/officeDocument/2006/relationships/image" Target="../media/image55.emf"/><Relationship Id="rId4" Type="http://schemas.openxmlformats.org/officeDocument/2006/relationships/image" Target="../media/image51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8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8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teachmeanatomy.info/upper-limb/joints/acromioclavicular/" TargetMode="External"/><Relationship Id="rId2" Type="http://schemas.openxmlformats.org/officeDocument/2006/relationships/hyperlink" Target="https://teachmeanatomy.info/upper-limb/joints/sternoclavicular/" TargetMode="Externa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2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0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5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8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8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68263"/>
            <a:ext cx="50403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2"/>
          <p:cNvSpPr>
            <a:spLocks noGrp="1" noChangeArrowheads="1"/>
          </p:cNvSpPr>
          <p:nvPr/>
        </p:nvSpPr>
        <p:spPr bwMode="auto">
          <a:xfrm>
            <a:off x="651669" y="958056"/>
            <a:ext cx="8229600" cy="106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dirty="0">
                <a:solidFill>
                  <a:schemeClr val="tx2"/>
                </a:solidFill>
              </a:rPr>
              <a:t>PHARMACY – INTEGRATED ACADEMIC STUDIES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2339910" y="1736360"/>
            <a:ext cx="50919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/>
              <a:t>FUNDAMENTALS OF HUMAN MORPHOLOGY</a:t>
            </a:r>
            <a:endParaRPr lang="sr-Cyrl-RS" altLang="en-US" dirty="0"/>
          </a:p>
        </p:txBody>
      </p:sp>
      <p:sp>
        <p:nvSpPr>
          <p:cNvPr id="4101" name="Rectangle 3"/>
          <p:cNvSpPr>
            <a:spLocks noGrp="1" noChangeArrowheads="1"/>
          </p:cNvSpPr>
          <p:nvPr/>
        </p:nvSpPr>
        <p:spPr bwMode="auto">
          <a:xfrm>
            <a:off x="539552" y="1628800"/>
            <a:ext cx="8229600" cy="188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endParaRPr lang="en-US" dirty="0"/>
          </a:p>
          <a:p>
            <a:pPr algn="ctr" eaLnBrk="1" hangingPunct="1">
              <a:buFontTx/>
              <a:buNone/>
            </a:pPr>
            <a:r>
              <a:rPr lang="en-GB" altLang="en-US" sz="3800" dirty="0"/>
              <a:t>OSTEOLOGY AND ARTHROLOGY</a:t>
            </a:r>
            <a:endParaRPr lang="sr-Cyrl-RS" altLang="en-US" sz="3800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718" y="2876547"/>
            <a:ext cx="5237163" cy="345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5" t="13000" r="25000" b="5000"/>
          <a:stretch>
            <a:fillRect/>
          </a:stretch>
        </p:blipFill>
        <p:spPr bwMode="auto">
          <a:xfrm>
            <a:off x="4432300" y="1196975"/>
            <a:ext cx="4727575" cy="531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2"/>
          <p:cNvSpPr>
            <a:spLocks noGrp="1" noChangeArrowheads="1"/>
          </p:cNvSpPr>
          <p:nvPr>
            <p:ph/>
          </p:nvPr>
        </p:nvSpPr>
        <p:spPr>
          <a:xfrm>
            <a:off x="-69850" y="1484313"/>
            <a:ext cx="9002713" cy="511175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distal end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distalis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</a:t>
            </a:r>
            <a:r>
              <a:rPr lang="en-GB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capitulum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humeri</a:t>
            </a:r>
            <a:r>
              <a:rPr lang="en-GB" altLang="en-US" sz="1600" dirty="0">
                <a:latin typeface="Book Antiqua" panose="02040602050305030304" pitchFamily="18" charset="0"/>
              </a:rPr>
              <a:t>,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 </a:t>
            </a:r>
            <a:r>
              <a:rPr lang="en-GB" altLang="en-US" sz="1600" dirty="0">
                <a:latin typeface="Book Antiqua" panose="02040602050305030304" pitchFamily="18" charset="0"/>
              </a:rPr>
              <a:t>articulates with radius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</a:t>
            </a:r>
            <a:r>
              <a:rPr lang="en-GB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b="1" dirty="0">
                <a:latin typeface="Book Antiqua" panose="02040602050305030304" pitchFamily="18" charset="0"/>
              </a:rPr>
              <a:t>trochlea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humeri</a:t>
            </a:r>
            <a:r>
              <a:rPr lang="en-GB" altLang="en-US" sz="1600" dirty="0">
                <a:latin typeface="Book Antiqua" panose="02040602050305030304" pitchFamily="18" charset="0"/>
              </a:rPr>
              <a:t>,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 </a:t>
            </a:r>
            <a:r>
              <a:rPr lang="en-GB" altLang="en-US" sz="1600" dirty="0">
                <a:latin typeface="Book Antiqua" panose="02040602050305030304" pitchFamily="18" charset="0"/>
              </a:rPr>
              <a:t>articulates with ulna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</a:t>
            </a:r>
            <a:r>
              <a:rPr lang="en-GB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b="1" dirty="0">
                <a:latin typeface="Book Antiqua" panose="02040602050305030304" pitchFamily="18" charset="0"/>
              </a:rPr>
              <a:t>fovea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radialis</a:t>
            </a:r>
            <a:br>
              <a:rPr lang="sr-Cyrl-RS" altLang="en-US" sz="1600" b="1" dirty="0">
                <a:latin typeface="Book Antiqua" panose="02040602050305030304" pitchFamily="18" charset="0"/>
              </a:rPr>
            </a:br>
            <a:r>
              <a:rPr lang="sr-Cyrl-RS" altLang="en-US" sz="1600" b="1" dirty="0">
                <a:latin typeface="Book Antiqua" panose="02040602050305030304" pitchFamily="18" charset="0"/>
              </a:rPr>
              <a:t>   </a:t>
            </a:r>
            <a:r>
              <a:rPr lang="en-GB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b="1" dirty="0">
                <a:latin typeface="Book Antiqua" panose="02040602050305030304" pitchFamily="18" charset="0"/>
              </a:rPr>
              <a:t>fovea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coronoidea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</a:rPr>
              <a:t>   </a:t>
            </a:r>
            <a:r>
              <a:rPr lang="en-GB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b="1" dirty="0">
                <a:latin typeface="Book Antiqua" panose="02040602050305030304" pitchFamily="18" charset="0"/>
              </a:rPr>
              <a:t>fossa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olecrani</a:t>
            </a:r>
            <a:r>
              <a:rPr lang="en-GB" altLang="en-US" sz="1600" dirty="0">
                <a:latin typeface="Book Antiqua" panose="02040602050305030304" pitchFamily="18" charset="0"/>
              </a:rPr>
              <a:t> (back side of distal part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endParaRPr lang="en-US" altLang="en-US" sz="1600" dirty="0">
              <a:latin typeface="Book Antiqua" panose="02040602050305030304" pitchFamily="18" charset="0"/>
            </a:endParaRPr>
          </a:p>
        </p:txBody>
      </p:sp>
      <p:sp>
        <p:nvSpPr>
          <p:cNvPr id="13315" name="Rectangle 2"/>
          <p:cNvSpPr txBox="1">
            <a:spLocks noChangeArrowheads="1"/>
          </p:cNvSpPr>
          <p:nvPr/>
        </p:nvSpPr>
        <p:spPr bwMode="auto">
          <a:xfrm>
            <a:off x="468313" y="228600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HUMERUS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5" t="8488" r="42763" b="15385"/>
          <a:stretch>
            <a:fillRect/>
          </a:stretch>
        </p:blipFill>
        <p:spPr bwMode="auto">
          <a:xfrm>
            <a:off x="7240588" y="1263650"/>
            <a:ext cx="1579562" cy="551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9" t="17000" r="28751" b="5000"/>
          <a:stretch>
            <a:fillRect/>
          </a:stretch>
        </p:blipFill>
        <p:spPr bwMode="auto">
          <a:xfrm>
            <a:off x="5187950" y="1706563"/>
            <a:ext cx="1981200" cy="515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Rectangle 2"/>
          <p:cNvSpPr>
            <a:spLocks noGrp="1" noChangeArrowheads="1"/>
          </p:cNvSpPr>
          <p:nvPr>
            <p:ph/>
          </p:nvPr>
        </p:nvSpPr>
        <p:spPr>
          <a:xfrm>
            <a:off x="26988" y="836613"/>
            <a:ext cx="9107487" cy="51117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paired, long bone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medial bone of forearm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proximal end articulates with </a:t>
            </a:r>
            <a:r>
              <a:rPr lang="en-GB" altLang="en-US" sz="1600" dirty="0" err="1">
                <a:latin typeface="Book Antiqua" panose="02040602050305030304" pitchFamily="18" charset="0"/>
              </a:rPr>
              <a:t>humerus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and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radius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>
                <a:latin typeface="Book Antiqua" panose="02040602050305030304" pitchFamily="18" charset="0"/>
              </a:rPr>
              <a:t>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cubiti</a:t>
            </a:r>
            <a:r>
              <a:rPr lang="en-GB" altLang="en-US" sz="1600" dirty="0">
                <a:latin typeface="Book Antiqua" panose="02040602050305030304" pitchFamily="18" charset="0"/>
              </a:rPr>
              <a:t> – elbow joint</a:t>
            </a:r>
            <a:r>
              <a:rPr lang="sr-Cyrl-RS" altLang="en-US" sz="1600" dirty="0">
                <a:latin typeface="Book Antiqua" panose="02040602050305030304" pitchFamily="18" charset="0"/>
              </a:rPr>
              <a:t>), </a:t>
            </a:r>
            <a:r>
              <a:rPr lang="en-GB" altLang="en-US" sz="1600" dirty="0">
                <a:latin typeface="Book Antiqua" panose="02040602050305030304" pitchFamily="18" charset="0"/>
              </a:rPr>
              <a:t>distal end articulates with distal end of radius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distal </a:t>
            </a:r>
            <a:r>
              <a:rPr lang="en-GB" altLang="en-US" sz="1600" dirty="0" err="1">
                <a:latin typeface="Book Antiqua" panose="02040602050305030304" pitchFamily="18" charset="0"/>
              </a:rPr>
              <a:t>radioulnar</a:t>
            </a:r>
            <a:r>
              <a:rPr lang="en-GB" altLang="en-US" sz="1600" dirty="0">
                <a:latin typeface="Book Antiqua" panose="02040602050305030304" pitchFamily="18" charset="0"/>
              </a:rPr>
              <a:t>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parts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	1) body (shaft)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2) proximal end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proximalis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distal end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distalis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</a:rPr>
              <a:t>1) </a:t>
            </a:r>
            <a:r>
              <a:rPr lang="en-GB" altLang="en-US" sz="1600" dirty="0">
                <a:latin typeface="Book Antiqua" panose="02040602050305030304" pitchFamily="18" charset="0"/>
              </a:rPr>
              <a:t>body (shaft)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 – 3 </a:t>
            </a:r>
            <a:r>
              <a:rPr lang="en-GB" altLang="en-US" sz="1600" dirty="0">
                <a:latin typeface="Book Antiqua" panose="02040602050305030304" pitchFamily="18" charset="0"/>
              </a:rPr>
              <a:t>surfaces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and</a:t>
            </a:r>
            <a:r>
              <a:rPr lang="sr-Cyrl-RS" altLang="en-US" sz="1600" dirty="0">
                <a:latin typeface="Book Antiqua" panose="02040602050305030304" pitchFamily="18" charset="0"/>
              </a:rPr>
              <a:t> 3 </a:t>
            </a:r>
            <a:r>
              <a:rPr lang="en-GB" altLang="en-US" sz="1600" dirty="0" err="1">
                <a:latin typeface="Book Antiqua" panose="02040602050305030304" pitchFamily="18" charset="0"/>
              </a:rPr>
              <a:t>margines</a:t>
            </a:r>
            <a:endParaRPr lang="en-GB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2) proximal end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proximalis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 – </a:t>
            </a:r>
            <a:r>
              <a:rPr lang="en-GB" altLang="en-US" sz="1600" dirty="0">
                <a:latin typeface="Book Antiqua" panose="02040602050305030304" pitchFamily="18" charset="0"/>
              </a:rPr>
              <a:t>which is more massive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processes</a:t>
            </a:r>
            <a:r>
              <a:rPr lang="sr-Cyrl-RS" altLang="en-US" sz="1600" dirty="0">
                <a:latin typeface="Book Antiqua" panose="02040602050305030304" pitchFamily="18" charset="0"/>
              </a:rPr>
              <a:t>: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</a:t>
            </a:r>
            <a:r>
              <a:rPr lang="en-GB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processus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coronoideus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br>
              <a:rPr lang="sr-Cyrl-RS" altLang="en-US" sz="1600" b="1" dirty="0">
                <a:latin typeface="Book Antiqua" panose="02040602050305030304" pitchFamily="18" charset="0"/>
              </a:rPr>
            </a:br>
            <a:r>
              <a:rPr lang="sr-Cyrl-RS" altLang="en-US" sz="1600" b="1" dirty="0">
                <a:latin typeface="Book Antiqua" panose="02040602050305030304" pitchFamily="18" charset="0"/>
              </a:rPr>
              <a:t>     </a:t>
            </a:r>
            <a:r>
              <a:rPr lang="en-GB" altLang="en-US" sz="1600" dirty="0">
                <a:latin typeface="Book Antiqua" panose="02040602050305030304" pitchFamily="18" charset="0"/>
              </a:rPr>
              <a:t>(below this process is the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tuberositas</a:t>
            </a:r>
            <a:r>
              <a:rPr lang="en-GB" altLang="en-US" sz="1600" b="1" dirty="0">
                <a:latin typeface="Book Antiqua" panose="02040602050305030304" pitchFamily="18" charset="0"/>
              </a:rPr>
              <a:t> ulnae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</a:t>
            </a:r>
            <a:r>
              <a:rPr lang="en-GB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b="1" dirty="0">
                <a:latin typeface="Book Antiqua" panose="02040602050305030304" pitchFamily="18" charset="0"/>
              </a:rPr>
              <a:t>olecranon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- articular surfaces: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</a:t>
            </a:r>
            <a:r>
              <a:rPr lang="en-GB" altLang="en-US" sz="1600" dirty="0">
                <a:latin typeface="Book Antiqua" panose="02040602050305030304" pitchFamily="18" charset="0"/>
              </a:rPr>
              <a:t>-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incicsura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trochlearis</a:t>
            </a:r>
            <a:r>
              <a:rPr lang="en-GB" altLang="en-US" sz="1600" dirty="0">
                <a:latin typeface="Book Antiqua" panose="02040602050305030304" pitchFamily="18" charset="0"/>
              </a:rPr>
              <a:t> (articulates with trochlea </a:t>
            </a:r>
            <a:r>
              <a:rPr lang="en-GB" altLang="en-US" sz="1600" dirty="0" err="1">
                <a:latin typeface="Book Antiqua" panose="02040602050305030304" pitchFamily="18" charset="0"/>
              </a:rPr>
              <a:t>humeri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 </a:t>
            </a:r>
            <a:r>
              <a:rPr lang="en-GB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incisura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radialis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(on the lateral side of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</a:t>
            </a:r>
            <a:r>
              <a:rPr lang="en-GB" altLang="en-US" sz="1600" dirty="0" err="1">
                <a:latin typeface="Book Antiqua" panose="02040602050305030304" pitchFamily="18" charset="0"/>
              </a:rPr>
              <a:t>processus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coronoideus</a:t>
            </a:r>
            <a:r>
              <a:rPr lang="en-GB" altLang="en-US" sz="1600" dirty="0">
                <a:latin typeface="Book Antiqua" panose="02040602050305030304" pitchFamily="18" charset="0"/>
              </a:rPr>
              <a:t>;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articulates with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</a:t>
            </a:r>
            <a:r>
              <a:rPr lang="en-GB" altLang="en-US" sz="1600" dirty="0" err="1">
                <a:latin typeface="Book Antiqua" panose="02040602050305030304" pitchFamily="18" charset="0"/>
              </a:rPr>
              <a:t>circumferentia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articularis</a:t>
            </a:r>
            <a:r>
              <a:rPr lang="en-GB" altLang="en-US" sz="1600" dirty="0">
                <a:latin typeface="Book Antiqua" panose="02040602050305030304" pitchFamily="18" charset="0"/>
              </a:rPr>
              <a:t> of the head of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radius (caput radii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br>
              <a:rPr lang="en-GB" altLang="en-US" sz="1600" dirty="0">
                <a:latin typeface="Book Antiqua" panose="02040602050305030304" pitchFamily="18" charset="0"/>
              </a:rPr>
            </a:br>
            <a:endParaRPr lang="en-US" altLang="en-US" sz="1600" dirty="0">
              <a:latin typeface="Book Antiqua" panose="02040602050305030304" pitchFamily="18" charset="0"/>
            </a:endParaRPr>
          </a:p>
        </p:txBody>
      </p:sp>
      <p:sp>
        <p:nvSpPr>
          <p:cNvPr id="15363" name="Rectangle 2"/>
          <p:cNvSpPr txBox="1">
            <a:spLocks noChangeArrowheads="1"/>
          </p:cNvSpPr>
          <p:nvPr/>
        </p:nvSpPr>
        <p:spPr bwMode="auto">
          <a:xfrm>
            <a:off x="466725" y="120650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ULNA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/>
          </p:nvPr>
        </p:nvSpPr>
        <p:spPr>
          <a:xfrm>
            <a:off x="36513" y="912813"/>
            <a:ext cx="9107487" cy="51117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3) distal end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distalis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</a:t>
            </a:r>
            <a:r>
              <a:rPr lang="en-GB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b="1" dirty="0">
                <a:latin typeface="Book Antiqua" panose="02040602050305030304" pitchFamily="18" charset="0"/>
              </a:rPr>
              <a:t>caput ulnae </a:t>
            </a:r>
            <a:r>
              <a:rPr lang="en-GB" altLang="en-US" sz="1600" dirty="0">
                <a:latin typeface="Book Antiqua" panose="02040602050305030304" pitchFamily="18" charset="0"/>
              </a:rPr>
              <a:t>(head of ulna</a:t>
            </a:r>
            <a:r>
              <a:rPr lang="sr-Cyrl-RS" altLang="en-US" sz="1600" dirty="0">
                <a:latin typeface="Book Antiqua" panose="02040602050305030304" pitchFamily="18" charset="0"/>
              </a:rPr>
              <a:t>) – </a:t>
            </a:r>
            <a:r>
              <a:rPr lang="en-GB" altLang="en-US" sz="1600" dirty="0">
                <a:latin typeface="Book Antiqua" panose="02040602050305030304" pitchFamily="18" charset="0"/>
              </a:rPr>
              <a:t>on the lateral side there is articular surface for distal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                                                     </a:t>
            </a:r>
            <a:r>
              <a:rPr lang="en-GB" altLang="en-US" sz="1600" dirty="0" err="1">
                <a:latin typeface="Book Antiqua" panose="02040602050305030304" pitchFamily="18" charset="0"/>
              </a:rPr>
              <a:t>radioulnar</a:t>
            </a:r>
            <a:r>
              <a:rPr lang="en-GB" altLang="en-US" sz="1600" dirty="0">
                <a:latin typeface="Book Antiqua" panose="02040602050305030304" pitchFamily="18" charset="0"/>
              </a:rPr>
              <a:t> joint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processus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styloideus</a:t>
            </a:r>
            <a:r>
              <a:rPr lang="en-GB" altLang="en-US" sz="1600" dirty="0">
                <a:latin typeface="Book Antiqua" panose="02040602050305030304" pitchFamily="18" charset="0"/>
              </a:rPr>
              <a:t> – </a:t>
            </a:r>
            <a:r>
              <a:rPr lang="en-GB" altLang="en-US" sz="1600" dirty="0" err="1">
                <a:latin typeface="Book Antiqua" panose="02040602050305030304" pitchFamily="18" charset="0"/>
              </a:rPr>
              <a:t>styloid</a:t>
            </a:r>
            <a:r>
              <a:rPr lang="en-GB" altLang="en-US" sz="1600" dirty="0">
                <a:latin typeface="Book Antiqua" panose="02040602050305030304" pitchFamily="18" charset="0"/>
              </a:rPr>
              <a:t> process</a:t>
            </a:r>
            <a:r>
              <a:rPr lang="sr-Cyrl-RS" altLang="en-US" sz="1600" dirty="0">
                <a:latin typeface="Book Antiqua" panose="02040602050305030304" pitchFamily="18" charset="0"/>
              </a:rPr>
              <a:t>, </a:t>
            </a:r>
            <a:r>
              <a:rPr lang="en-GB" altLang="en-US" sz="1600" dirty="0">
                <a:latin typeface="Book Antiqua" panose="02040602050305030304" pitchFamily="18" charset="0"/>
              </a:rPr>
              <a:t>on the medial side of the distal end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endParaRPr lang="en-US" altLang="en-US" sz="1600" dirty="0">
              <a:latin typeface="Book Antiqua" panose="02040602050305030304" pitchFamily="18" charset="0"/>
            </a:endParaRPr>
          </a:p>
        </p:txBody>
      </p:sp>
      <p:sp>
        <p:nvSpPr>
          <p:cNvPr id="15363" name="Rectangle 2"/>
          <p:cNvSpPr txBox="1">
            <a:spLocks noChangeArrowheads="1"/>
          </p:cNvSpPr>
          <p:nvPr/>
        </p:nvSpPr>
        <p:spPr bwMode="auto">
          <a:xfrm>
            <a:off x="395288" y="198438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ULNA</a:t>
            </a: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99" t="17000" r="28751" b="5000"/>
          <a:stretch>
            <a:fillRect/>
          </a:stretch>
        </p:blipFill>
        <p:spPr bwMode="auto">
          <a:xfrm>
            <a:off x="250825" y="2449513"/>
            <a:ext cx="1690688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5" t="12000" r="25626" b="7001"/>
          <a:stretch>
            <a:fillRect/>
          </a:stretch>
        </p:blipFill>
        <p:spPr bwMode="auto">
          <a:xfrm>
            <a:off x="2876550" y="2552700"/>
            <a:ext cx="3409950" cy="418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5" t="8488" r="42763" b="15385"/>
          <a:stretch>
            <a:fillRect/>
          </a:stretch>
        </p:blipFill>
        <p:spPr bwMode="auto">
          <a:xfrm>
            <a:off x="7240588" y="2343150"/>
            <a:ext cx="1270000" cy="443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5" t="8488" r="42763" b="15385"/>
          <a:stretch>
            <a:fillRect/>
          </a:stretch>
        </p:blipFill>
        <p:spPr bwMode="auto">
          <a:xfrm>
            <a:off x="7348538" y="1412875"/>
            <a:ext cx="1539875" cy="537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5" t="14957" r="26875" b="11697"/>
          <a:stretch>
            <a:fillRect/>
          </a:stretch>
        </p:blipFill>
        <p:spPr bwMode="auto">
          <a:xfrm>
            <a:off x="5003800" y="1773238"/>
            <a:ext cx="2236788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2"/>
          <p:cNvSpPr>
            <a:spLocks noGrp="1" noChangeArrowheads="1"/>
          </p:cNvSpPr>
          <p:nvPr>
            <p:ph/>
          </p:nvPr>
        </p:nvSpPr>
        <p:spPr>
          <a:xfrm>
            <a:off x="-1588" y="836613"/>
            <a:ext cx="9107488" cy="51117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paired, long bone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lateral bone of the forearm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articulates with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humerus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and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ulna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>
                <a:latin typeface="Book Antiqua" panose="02040602050305030304" pitchFamily="18" charset="0"/>
              </a:rPr>
              <a:t>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cubiti</a:t>
            </a:r>
            <a:r>
              <a:rPr lang="en-GB" altLang="en-US" sz="1600" dirty="0">
                <a:latin typeface="Book Antiqua" panose="02040602050305030304" pitchFamily="18" charset="0"/>
              </a:rPr>
              <a:t> – elbow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r>
              <a:rPr lang="en-GB" altLang="en-US" sz="1600" dirty="0">
                <a:latin typeface="Book Antiqua" panose="02040602050305030304" pitchFamily="18" charset="0"/>
              </a:rPr>
              <a:t>;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distal end articulates with distal end of ulna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distal </a:t>
            </a:r>
            <a:r>
              <a:rPr lang="en-GB" altLang="en-US" sz="1600" dirty="0" err="1">
                <a:latin typeface="Book Antiqua" panose="02040602050305030304" pitchFamily="18" charset="0"/>
              </a:rPr>
              <a:t>radioulnar</a:t>
            </a:r>
            <a:r>
              <a:rPr lang="en-GB" altLang="en-US" sz="1600" dirty="0">
                <a:latin typeface="Book Antiqua" panose="02040602050305030304" pitchFamily="18" charset="0"/>
              </a:rPr>
              <a:t> joint</a:t>
            </a:r>
            <a:r>
              <a:rPr lang="sr-Cyrl-RS" altLang="en-US" sz="1600" dirty="0">
                <a:latin typeface="Book Antiqua" panose="02040602050305030304" pitchFamily="18" charset="0"/>
              </a:rPr>
              <a:t>) </a:t>
            </a:r>
            <a:r>
              <a:rPr lang="en-GB" altLang="en-US" sz="1600" dirty="0">
                <a:latin typeface="Book Antiqua" panose="02040602050305030304" pitchFamily="18" charset="0"/>
              </a:rPr>
              <a:t>and with the proximal carpal bones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>
                <a:latin typeface="Book Antiqua" panose="02040602050305030304" pitchFamily="18" charset="0"/>
              </a:rPr>
              <a:t>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radiocarpea</a:t>
            </a:r>
            <a:r>
              <a:rPr lang="en-GB" altLang="en-US" sz="1600" dirty="0">
                <a:latin typeface="Book Antiqua" panose="02040602050305030304" pitchFamily="18" charset="0"/>
              </a:rPr>
              <a:t> – wrist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parts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	1) body (shaft)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2) proximal end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proximalis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distal end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distalis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</a:rPr>
              <a:t>1) </a:t>
            </a:r>
            <a:r>
              <a:rPr lang="en-GB" altLang="en-US" sz="1600" dirty="0">
                <a:latin typeface="Book Antiqua" panose="02040602050305030304" pitchFamily="18" charset="0"/>
              </a:rPr>
              <a:t>body (shaft)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 – 3 </a:t>
            </a:r>
            <a:r>
              <a:rPr lang="en-GB" altLang="en-US" sz="1600" dirty="0">
                <a:latin typeface="Book Antiqua" panose="02040602050305030304" pitchFamily="18" charset="0"/>
              </a:rPr>
              <a:t>surfaces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and</a:t>
            </a:r>
            <a:r>
              <a:rPr lang="sr-Cyrl-RS" altLang="en-US" sz="1600" dirty="0">
                <a:latin typeface="Book Antiqua" panose="02040602050305030304" pitchFamily="18" charset="0"/>
              </a:rPr>
              <a:t> 3 </a:t>
            </a:r>
            <a:r>
              <a:rPr lang="en-GB" altLang="en-US" sz="1600" dirty="0">
                <a:latin typeface="Book Antiqua" panose="02040602050305030304" pitchFamily="18" charset="0"/>
              </a:rPr>
              <a:t>margins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2) proximal end 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proximalis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b="1" dirty="0">
                <a:latin typeface="Book Antiqua" panose="02040602050305030304" pitchFamily="18" charset="0"/>
              </a:rPr>
              <a:t>caput radii</a:t>
            </a:r>
            <a:r>
              <a:rPr lang="en-GB" altLang="en-US" sz="1600" dirty="0">
                <a:latin typeface="Book Antiqua" panose="02040602050305030304" pitchFamily="18" charset="0"/>
              </a:rPr>
              <a:t> (head of radius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on the upper side of caput is </a:t>
            </a:r>
            <a:r>
              <a:rPr lang="en-GB" altLang="en-US" sz="1600" b="1" dirty="0">
                <a:latin typeface="Book Antiqua" panose="02040602050305030304" pitchFamily="18" charset="0"/>
              </a:rPr>
              <a:t>fovea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capitis</a:t>
            </a:r>
            <a:r>
              <a:rPr lang="en-GB" altLang="en-US" sz="1600" b="1" dirty="0">
                <a:latin typeface="Book Antiqua" panose="02040602050305030304" pitchFamily="18" charset="0"/>
              </a:rPr>
              <a:t> radii</a:t>
            </a:r>
            <a:r>
              <a:rPr lang="en-GB" altLang="en-US" sz="1600" dirty="0">
                <a:latin typeface="Book Antiqua" panose="02040602050305030304" pitchFamily="18" charset="0"/>
              </a:rPr>
              <a:t>,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  </a:t>
            </a:r>
            <a:r>
              <a:rPr lang="en-GB" altLang="en-US" sz="1600" dirty="0">
                <a:latin typeface="Book Antiqua" panose="02040602050305030304" pitchFamily="18" charset="0"/>
              </a:rPr>
              <a:t> which articulates with </a:t>
            </a:r>
            <a:r>
              <a:rPr lang="en-GB" altLang="en-US" sz="1600" dirty="0" err="1">
                <a:latin typeface="Book Antiqua" panose="02040602050305030304" pitchFamily="18" charset="0"/>
              </a:rPr>
              <a:t>capitulum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humeri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- caput radii has an other </a:t>
            </a:r>
            <a:r>
              <a:rPr lang="en-GB" altLang="en-US" sz="1600" dirty="0" err="1">
                <a:latin typeface="Book Antiqua" panose="02040602050305030304" pitchFamily="18" charset="0"/>
              </a:rPr>
              <a:t>aticular</a:t>
            </a:r>
            <a:r>
              <a:rPr lang="en-GB" altLang="en-US" sz="1600" dirty="0">
                <a:latin typeface="Book Antiqua" panose="02040602050305030304" pitchFamily="18" charset="0"/>
              </a:rPr>
              <a:t> surface called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circumferentia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articularis</a:t>
            </a:r>
            <a:r>
              <a:rPr lang="en-GB" altLang="en-US" sz="1600" dirty="0">
                <a:latin typeface="Book Antiqua" panose="02040602050305030304" pitchFamily="18" charset="0"/>
              </a:rPr>
              <a:t>, which articulates with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incisura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radialis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ulnae (forming distal </a:t>
            </a:r>
            <a:r>
              <a:rPr lang="en-GB" altLang="en-US" sz="1600" dirty="0" err="1">
                <a:latin typeface="Book Antiqua" panose="02040602050305030304" pitchFamily="18" charset="0"/>
              </a:rPr>
              <a:t>radioulnar</a:t>
            </a:r>
            <a:r>
              <a:rPr lang="en-GB" altLang="en-US" sz="1600" dirty="0">
                <a:latin typeface="Book Antiqua" panose="02040602050305030304" pitchFamily="18" charset="0"/>
              </a:rPr>
              <a:t> joint)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- below the caput radii, we can see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tuberositas</a:t>
            </a:r>
            <a:r>
              <a:rPr lang="en-GB" altLang="en-US" sz="1600" b="1" dirty="0">
                <a:latin typeface="Book Antiqua" panose="02040602050305030304" pitchFamily="18" charset="0"/>
              </a:rPr>
              <a:t> radii </a:t>
            </a:r>
            <a:br>
              <a:rPr lang="en-GB" altLang="en-US" sz="1600" b="1" dirty="0">
                <a:latin typeface="Book Antiqua" panose="02040602050305030304" pitchFamily="18" charset="0"/>
              </a:rPr>
            </a:br>
            <a:r>
              <a:rPr lang="en-GB" altLang="en-US" sz="1600" b="1" dirty="0">
                <a:latin typeface="Book Antiqua" panose="02040602050305030304" pitchFamily="18" charset="0"/>
              </a:rPr>
              <a:t>  </a:t>
            </a:r>
            <a:r>
              <a:rPr lang="en-GB" altLang="en-US" sz="1600" dirty="0">
                <a:latin typeface="Book Antiqua" panose="02040602050305030304" pitchFamily="18" charset="0"/>
              </a:rPr>
              <a:t>(the place of the distal attachment of m. biceps </a:t>
            </a:r>
            <a:r>
              <a:rPr lang="en-GB" altLang="en-US" sz="1600" dirty="0" err="1">
                <a:latin typeface="Book Antiqua" panose="02040602050305030304" pitchFamily="18" charset="0"/>
              </a:rPr>
              <a:t>brachi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endParaRPr lang="en-US" altLang="en-US" sz="1600" dirty="0">
              <a:latin typeface="Book Antiqua" panose="02040602050305030304" pitchFamily="18" charset="0"/>
            </a:endParaRPr>
          </a:p>
        </p:txBody>
      </p:sp>
      <p:sp>
        <p:nvSpPr>
          <p:cNvPr id="17411" name="Rectangle 2"/>
          <p:cNvSpPr txBox="1">
            <a:spLocks noChangeArrowheads="1"/>
          </p:cNvSpPr>
          <p:nvPr/>
        </p:nvSpPr>
        <p:spPr bwMode="auto">
          <a:xfrm>
            <a:off x="466725" y="192088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RADIUS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5" t="14000" r="26875" b="10001"/>
          <a:stretch>
            <a:fillRect/>
          </a:stretch>
        </p:blipFill>
        <p:spPr bwMode="auto">
          <a:xfrm>
            <a:off x="34925" y="904875"/>
            <a:ext cx="25908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14999" r="49687" b="9000"/>
          <a:stretch>
            <a:fillRect/>
          </a:stretch>
        </p:blipFill>
        <p:spPr bwMode="auto">
          <a:xfrm>
            <a:off x="2578100" y="981075"/>
            <a:ext cx="23241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2"/>
          <p:cNvSpPr txBox="1">
            <a:spLocks noChangeArrowheads="1"/>
          </p:cNvSpPr>
          <p:nvPr/>
        </p:nvSpPr>
        <p:spPr bwMode="auto">
          <a:xfrm>
            <a:off x="2895600" y="0"/>
            <a:ext cx="3429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Latn-CS" altLang="en-US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RADIUS</a:t>
            </a:r>
            <a:endParaRPr lang="en-US" altLang="en-US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5" t="8488" r="42763" b="15385"/>
          <a:stretch>
            <a:fillRect/>
          </a:stretch>
        </p:blipFill>
        <p:spPr bwMode="auto">
          <a:xfrm>
            <a:off x="7380288" y="908050"/>
            <a:ext cx="1682750" cy="587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78" t="14999" r="25626" b="9000"/>
          <a:stretch>
            <a:fillRect/>
          </a:stretch>
        </p:blipFill>
        <p:spPr bwMode="auto">
          <a:xfrm>
            <a:off x="4984750" y="981075"/>
            <a:ext cx="2060575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/>
          </p:nvPr>
        </p:nvSpPr>
        <p:spPr>
          <a:xfrm>
            <a:off x="0" y="762000"/>
            <a:ext cx="9107488" cy="511175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distal end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distalis</a:t>
            </a:r>
            <a:r>
              <a:rPr lang="en-GB" altLang="en-US" sz="1600" dirty="0">
                <a:latin typeface="Book Antiqua" panose="02040602050305030304" pitchFamily="18" charset="0"/>
              </a:rPr>
              <a:t>) – more massive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      </a:t>
            </a:r>
            <a:r>
              <a:rPr lang="en-GB" altLang="en-US" sz="1600" dirty="0">
                <a:latin typeface="Book Antiqua" panose="02040602050305030304" pitchFamily="18" charset="0"/>
              </a:rPr>
              <a:t>- in the medial surface, there is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incisura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ulnaris</a:t>
            </a:r>
            <a:r>
              <a:rPr lang="en-GB" altLang="en-US" sz="1600" b="1" dirty="0">
                <a:latin typeface="Book Antiqua" panose="02040602050305030304" pitchFamily="18" charset="0"/>
              </a:rPr>
              <a:t> radii</a:t>
            </a:r>
            <a:r>
              <a:rPr lang="en-GB" altLang="en-US" sz="1600" dirty="0">
                <a:latin typeface="Book Antiqua" panose="02040602050305030304" pitchFamily="18" charset="0"/>
              </a:rPr>
              <a:t>, that articulates with the head of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 </a:t>
            </a:r>
            <a:r>
              <a:rPr lang="en-GB" altLang="en-US" sz="1600" dirty="0">
                <a:latin typeface="Book Antiqua" panose="02040602050305030304" pitchFamily="18" charset="0"/>
              </a:rPr>
              <a:t>ulna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forming distal </a:t>
            </a:r>
            <a:r>
              <a:rPr lang="en-GB" altLang="en-US" sz="1600" dirty="0" err="1">
                <a:latin typeface="Book Antiqua" panose="02040602050305030304" pitchFamily="18" charset="0"/>
              </a:rPr>
              <a:t>radioulnar</a:t>
            </a:r>
            <a:r>
              <a:rPr lang="en-GB" altLang="en-US" sz="1600" dirty="0">
                <a:latin typeface="Book Antiqua" panose="02040602050305030304" pitchFamily="18" charset="0"/>
              </a:rPr>
              <a:t>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      </a:t>
            </a:r>
            <a:r>
              <a:rPr lang="en-GB" altLang="en-US" sz="1600" dirty="0">
                <a:latin typeface="Book Antiqua" panose="02040602050305030304" pitchFamily="18" charset="0"/>
              </a:rPr>
              <a:t>- in distal (bottom) surface there is articular surface that articulates with the proximal carpal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bones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forming 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radiocarpea</a:t>
            </a:r>
            <a:r>
              <a:rPr lang="en-GB" altLang="en-US" sz="1600" dirty="0">
                <a:latin typeface="Book Antiqua" panose="02040602050305030304" pitchFamily="18" charset="0"/>
              </a:rPr>
              <a:t> – wrist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      </a:t>
            </a:r>
            <a:r>
              <a:rPr lang="en-GB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processus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styloideus</a:t>
            </a:r>
            <a:r>
              <a:rPr lang="en-GB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 err="1">
                <a:latin typeface="Book Antiqua" panose="02040602050305030304" pitchFamily="18" charset="0"/>
              </a:rPr>
              <a:t>styloid</a:t>
            </a:r>
            <a:r>
              <a:rPr lang="en-GB" altLang="en-US" sz="1600" dirty="0">
                <a:latin typeface="Book Antiqua" panose="02040602050305030304" pitchFamily="18" charset="0"/>
              </a:rPr>
              <a:t> process</a:t>
            </a:r>
            <a:r>
              <a:rPr lang="sr-Cyrl-RS" altLang="en-US" sz="1600" dirty="0">
                <a:latin typeface="Book Antiqua" panose="02040602050305030304" pitchFamily="18" charset="0"/>
              </a:rPr>
              <a:t>), </a:t>
            </a:r>
            <a:r>
              <a:rPr lang="en-GB" altLang="en-US" sz="1600" dirty="0">
                <a:latin typeface="Book Antiqua" panose="02040602050305030304" pitchFamily="18" charset="0"/>
              </a:rPr>
              <a:t>is the process of the </a:t>
            </a:r>
            <a:r>
              <a:rPr lang="en-GB" altLang="en-US" sz="1600" dirty="0" err="1">
                <a:latin typeface="Book Antiqua" panose="02040602050305030304" pitchFamily="18" charset="0"/>
              </a:rPr>
              <a:t>latereal</a:t>
            </a:r>
            <a:r>
              <a:rPr lang="en-GB" altLang="en-US" sz="1600" dirty="0">
                <a:latin typeface="Book Antiqua" panose="02040602050305030304" pitchFamily="18" charset="0"/>
              </a:rPr>
              <a:t> surface of distal radial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end</a:t>
            </a:r>
            <a:endParaRPr lang="en-US" altLang="en-US" sz="1600" dirty="0">
              <a:latin typeface="Book Antiqua" panose="02040602050305030304" pitchFamily="18" charset="0"/>
            </a:endParaRPr>
          </a:p>
        </p:txBody>
      </p:sp>
      <p:sp>
        <p:nvSpPr>
          <p:cNvPr id="17411" name="Rectangle 2"/>
          <p:cNvSpPr txBox="1">
            <a:spLocks noChangeArrowheads="1"/>
          </p:cNvSpPr>
          <p:nvPr/>
        </p:nvSpPr>
        <p:spPr bwMode="auto">
          <a:xfrm>
            <a:off x="466725" y="192088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RADIUS</a:t>
            </a:r>
          </a:p>
        </p:txBody>
      </p:sp>
      <p:pic>
        <p:nvPicPr>
          <p:cNvPr id="163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75" t="14000" r="26875" b="10001"/>
          <a:stretch>
            <a:fillRect/>
          </a:stretch>
        </p:blipFill>
        <p:spPr bwMode="auto">
          <a:xfrm>
            <a:off x="179388" y="2447925"/>
            <a:ext cx="1984375" cy="443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14999" r="49687" b="9000"/>
          <a:stretch>
            <a:fillRect/>
          </a:stretch>
        </p:blipFill>
        <p:spPr bwMode="auto">
          <a:xfrm>
            <a:off x="2411413" y="2449513"/>
            <a:ext cx="1736725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78" t="14999" r="25626" b="9000"/>
          <a:stretch>
            <a:fillRect/>
          </a:stretch>
        </p:blipFill>
        <p:spPr bwMode="auto">
          <a:xfrm>
            <a:off x="4867275" y="2452688"/>
            <a:ext cx="1536700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9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5" t="8488" r="42763" b="15385"/>
          <a:stretch>
            <a:fillRect/>
          </a:stretch>
        </p:blipFill>
        <p:spPr bwMode="auto">
          <a:xfrm>
            <a:off x="7731125" y="2133600"/>
            <a:ext cx="1331913" cy="4646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11000" r="33656" b="12485"/>
          <a:stretch>
            <a:fillRect/>
          </a:stretch>
        </p:blipFill>
        <p:spPr bwMode="auto">
          <a:xfrm>
            <a:off x="5867400" y="1125538"/>
            <a:ext cx="3263900" cy="429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1" name="Rectangle 2"/>
          <p:cNvSpPr>
            <a:spLocks noGrp="1" noChangeArrowheads="1"/>
          </p:cNvSpPr>
          <p:nvPr>
            <p:ph/>
          </p:nvPr>
        </p:nvSpPr>
        <p:spPr>
          <a:xfrm>
            <a:off x="36513" y="1558925"/>
            <a:ext cx="9107487" cy="5111750"/>
          </a:xfrm>
        </p:spPr>
        <p:txBody>
          <a:bodyPr/>
          <a:lstStyle/>
          <a:p>
            <a:pPr eaLnBrk="1" hangingPunct="1"/>
            <a:r>
              <a:rPr lang="en-GB" altLang="en-US" sz="1600" b="1" dirty="0">
                <a:latin typeface="Book Antiqua" panose="02040602050305030304" pitchFamily="18" charset="0"/>
              </a:rPr>
              <a:t>Ossa carpi </a:t>
            </a:r>
            <a:r>
              <a:rPr lang="sr-Cyrl-RS" altLang="en-US" sz="1600" b="1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carpal bones</a:t>
            </a:r>
            <a:r>
              <a:rPr lang="sr-Cyrl-RS" altLang="en-US" sz="1600" b="1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 - 8 </a:t>
            </a:r>
            <a:r>
              <a:rPr lang="en-GB" altLang="en-US" sz="1600" dirty="0">
                <a:latin typeface="Book Antiqua" panose="02040602050305030304" pitchFamily="18" charset="0"/>
              </a:rPr>
              <a:t>short bones</a:t>
            </a:r>
            <a:r>
              <a:rPr lang="sr-Cyrl-RS" altLang="en-US" sz="1600" dirty="0">
                <a:latin typeface="Book Antiqua" panose="02040602050305030304" pitchFamily="18" charset="0"/>
              </a:rPr>
              <a:t>, </a:t>
            </a:r>
            <a:r>
              <a:rPr lang="en-GB" altLang="en-US" sz="1600" dirty="0">
                <a:latin typeface="Book Antiqua" panose="02040602050305030304" pitchFamily="18" charset="0"/>
              </a:rPr>
              <a:t>divided in two carpal rows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1) </a:t>
            </a:r>
            <a:r>
              <a:rPr lang="en-GB" altLang="en-US" sz="1600" b="1" dirty="0">
                <a:latin typeface="Book Antiqua" panose="02040602050305030304" pitchFamily="18" charset="0"/>
              </a:rPr>
              <a:t>proximal carpal row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from lateral to medial side</a:t>
            </a:r>
            <a:r>
              <a:rPr lang="sr-Cyrl-RS" altLang="en-US" sz="1600" dirty="0">
                <a:latin typeface="Book Antiqua" panose="02040602050305030304" pitchFamily="18" charset="0"/>
              </a:rPr>
              <a:t>):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scaphoideum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scaphoid bone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lunatum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>
                <a:latin typeface="Book Antiqua" panose="02040602050305030304" pitchFamily="18" charset="0"/>
              </a:rPr>
              <a:t>lunate bone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triquetrum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 err="1">
                <a:latin typeface="Book Antiqua" panose="02040602050305030304" pitchFamily="18" charset="0"/>
              </a:rPr>
              <a:t>triquetrum</a:t>
            </a:r>
            <a:r>
              <a:rPr lang="en-GB" altLang="en-US" sz="1600" dirty="0">
                <a:latin typeface="Book Antiqua" panose="02040602050305030304" pitchFamily="18" charset="0"/>
              </a:rPr>
              <a:t> bone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pisiforme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>
                <a:latin typeface="Book Antiqua" panose="02040602050305030304" pitchFamily="18" charset="0"/>
              </a:rPr>
              <a:t>pisiform bone</a:t>
            </a:r>
            <a:r>
              <a:rPr lang="sr-Cyrl-RS" altLang="en-US" sz="1600" dirty="0">
                <a:latin typeface="Book Antiqua" panose="02040602050305030304" pitchFamily="18" charset="0"/>
              </a:rPr>
              <a:t>),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             </a:t>
            </a:r>
            <a:r>
              <a:rPr lang="en-GB" altLang="en-US" sz="1600" dirty="0">
                <a:latin typeface="Book Antiqua" panose="02040602050305030304" pitchFamily="18" charset="0"/>
              </a:rPr>
              <a:t>located on the anterior (front) side of </a:t>
            </a:r>
            <a:r>
              <a:rPr lang="en-GB" altLang="en-US" sz="1600" dirty="0" err="1">
                <a:latin typeface="Book Antiqua" panose="02040602050305030304" pitchFamily="18" charset="0"/>
              </a:rPr>
              <a:t>triquetrum</a:t>
            </a:r>
            <a:r>
              <a:rPr lang="en-GB" altLang="en-US" sz="1600" dirty="0">
                <a:latin typeface="Book Antiqua" panose="02040602050305030304" pitchFamily="18" charset="0"/>
              </a:rPr>
              <a:t> bone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2) </a:t>
            </a:r>
            <a:r>
              <a:rPr lang="en-GB" altLang="en-US" sz="1600" b="1" dirty="0">
                <a:latin typeface="Book Antiqua" panose="02040602050305030304" pitchFamily="18" charset="0"/>
              </a:rPr>
              <a:t>distal carpal row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from lateral to medial side</a:t>
            </a:r>
            <a:r>
              <a:rPr lang="sr-Cyrl-RS" altLang="en-US" sz="1600" dirty="0">
                <a:latin typeface="Book Antiqua" panose="02040602050305030304" pitchFamily="18" charset="0"/>
              </a:rPr>
              <a:t>):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trapezium</a:t>
            </a:r>
            <a:r>
              <a:rPr lang="en-GB" altLang="en-US" sz="1600" dirty="0">
                <a:latin typeface="Book Antiqua" panose="02040602050305030304" pitchFamily="18" charset="0"/>
              </a:rPr>
              <a:t> (trapezium bone)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trapezoideum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>
                <a:latin typeface="Book Antiqua" panose="02040602050305030304" pitchFamily="18" charset="0"/>
              </a:rPr>
              <a:t>trapezoid bone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capitatum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 err="1">
                <a:latin typeface="Book Antiqua" panose="02040602050305030304" pitchFamily="18" charset="0"/>
              </a:rPr>
              <a:t>capitate</a:t>
            </a:r>
            <a:r>
              <a:rPr lang="en-GB" altLang="en-US" sz="1600" dirty="0">
                <a:latin typeface="Book Antiqua" panose="02040602050305030304" pitchFamily="18" charset="0"/>
              </a:rPr>
              <a:t> bone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hamatum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>
                <a:latin typeface="Book Antiqua" panose="02040602050305030304" pitchFamily="18" charset="0"/>
              </a:rPr>
              <a:t>hamate bone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600" b="1" dirty="0">
                <a:latin typeface="Book Antiqua" panose="02040602050305030304" pitchFamily="18" charset="0"/>
              </a:rPr>
              <a:t>Ossa metacarpi (metacarpal bones</a:t>
            </a:r>
            <a:r>
              <a:rPr lang="sr-Cyrl-RS" altLang="en-US" sz="1600" b="1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 - 5 </a:t>
            </a:r>
            <a:r>
              <a:rPr lang="en-GB" altLang="en-US" sz="1600" dirty="0">
                <a:latin typeface="Book Antiqua" panose="02040602050305030304" pitchFamily="18" charset="0"/>
              </a:rPr>
              <a:t>long bones: has body (shaft)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 and two ends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b="1" dirty="0">
                <a:latin typeface="Book Antiqua" panose="02040602050305030304" pitchFamily="18" charset="0"/>
              </a:rPr>
              <a:t>basis </a:t>
            </a:r>
            <a:r>
              <a:rPr lang="en-GB" altLang="en-US" sz="1600" dirty="0">
                <a:latin typeface="Book Antiqua" panose="02040602050305030304" pitchFamily="18" charset="0"/>
              </a:rPr>
              <a:t>(proximal end</a:t>
            </a:r>
            <a:r>
              <a:rPr lang="sr-Cyrl-RS" altLang="en-US" sz="1600" dirty="0">
                <a:latin typeface="Book Antiqua" panose="02040602050305030304" pitchFamily="18" charset="0"/>
              </a:rPr>
              <a:t>) – </a:t>
            </a:r>
            <a:r>
              <a:rPr lang="en-GB" altLang="en-US" sz="1600" dirty="0">
                <a:latin typeface="Book Antiqua" panose="02040602050305030304" pitchFamily="18" charset="0"/>
              </a:rPr>
              <a:t>articulates with the bones of the distal carpal row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b="1" dirty="0">
                <a:latin typeface="Book Antiqua" panose="02040602050305030304" pitchFamily="18" charset="0"/>
              </a:rPr>
              <a:t>caput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distal end</a:t>
            </a:r>
            <a:r>
              <a:rPr lang="sr-Cyrl-RS" altLang="en-US" sz="1600" dirty="0">
                <a:latin typeface="Book Antiqua" panose="02040602050305030304" pitchFamily="18" charset="0"/>
              </a:rPr>
              <a:t>) – </a:t>
            </a:r>
            <a:r>
              <a:rPr lang="en-GB" altLang="en-US" sz="1600" dirty="0">
                <a:latin typeface="Book Antiqua" panose="02040602050305030304" pitchFamily="18" charset="0"/>
              </a:rPr>
              <a:t>articulates with corresponding proximal </a:t>
            </a:r>
            <a:r>
              <a:rPr lang="en-GB" altLang="en-US" sz="1600" dirty="0" err="1">
                <a:latin typeface="Book Antiqua" panose="02040602050305030304" pitchFamily="18" charset="0"/>
              </a:rPr>
              <a:t>phalang</a:t>
            </a:r>
            <a:r>
              <a:rPr lang="en-GB" altLang="en-US" sz="1600" dirty="0">
                <a:latin typeface="Book Antiqua" panose="02040602050305030304" pitchFamily="18" charset="0"/>
              </a:rPr>
              <a:t> of finger bones</a:t>
            </a:r>
            <a:endParaRPr lang="sr-Cyrl-RS" altLang="en-US" sz="1600" dirty="0">
              <a:latin typeface="Book Antiqua" panose="02040602050305030304" pitchFamily="18" charset="0"/>
            </a:endParaRPr>
          </a:p>
        </p:txBody>
      </p:sp>
      <p:sp>
        <p:nvSpPr>
          <p:cNvPr id="19459" name="Rectangle 2"/>
          <p:cNvSpPr txBox="1">
            <a:spLocks noChangeArrowheads="1"/>
          </p:cNvSpPr>
          <p:nvPr/>
        </p:nvSpPr>
        <p:spPr bwMode="auto">
          <a:xfrm>
            <a:off x="466725" y="120650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OSSA MANUS (bones of the hand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GB" altLang="en-US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0" t="11000" r="31250" b="10001"/>
          <a:stretch>
            <a:fillRect/>
          </a:stretch>
        </p:blipFill>
        <p:spPr bwMode="auto">
          <a:xfrm>
            <a:off x="6732588" y="3789363"/>
            <a:ext cx="2362200" cy="30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5" name="Rectangle 3"/>
          <p:cNvSpPr>
            <a:spLocks noGrp="1" noChangeArrowheads="1"/>
          </p:cNvSpPr>
          <p:nvPr>
            <p:ph/>
          </p:nvPr>
        </p:nvSpPr>
        <p:spPr>
          <a:xfrm>
            <a:off x="36513" y="1558925"/>
            <a:ext cx="9107487" cy="5111750"/>
          </a:xfrm>
        </p:spPr>
        <p:txBody>
          <a:bodyPr/>
          <a:lstStyle/>
          <a:p>
            <a:pPr eaLnBrk="1" hangingPunct="1"/>
            <a:r>
              <a:rPr lang="en-GB" altLang="en-US" sz="1600" b="1" dirty="0">
                <a:latin typeface="Book Antiqua" panose="02040602050305030304" pitchFamily="18" charset="0"/>
              </a:rPr>
              <a:t>Ossa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digitorum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manus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sr-Cyrl-RS" altLang="en-US" sz="1600" b="1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bones of fingers</a:t>
            </a:r>
            <a:r>
              <a:rPr lang="sr-Cyrl-RS" altLang="en-US" sz="1600" b="1" dirty="0">
                <a:latin typeface="Book Antiqua" panose="02040602050305030304" pitchFamily="18" charset="0"/>
              </a:rPr>
              <a:t>):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fingers consists of </a:t>
            </a:r>
            <a:r>
              <a:rPr lang="en-GB" altLang="en-US" sz="1600" dirty="0" err="1">
                <a:latin typeface="Book Antiqua" panose="02040602050305030304" pitchFamily="18" charset="0"/>
              </a:rPr>
              <a:t>phalnges</a:t>
            </a:r>
            <a:r>
              <a:rPr lang="en-GB" altLang="en-US" sz="1600" dirty="0">
                <a:latin typeface="Book Antiqua" panose="02040602050305030304" pitchFamily="18" charset="0"/>
              </a:rPr>
              <a:t> that articulates in the finger joints 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the </a:t>
            </a:r>
            <a:r>
              <a:rPr lang="en-GB" altLang="en-US" sz="1600" dirty="0" err="1">
                <a:latin typeface="Book Antiqua" panose="02040602050305030304" pitchFamily="18" charset="0"/>
              </a:rPr>
              <a:t>tumb</a:t>
            </a:r>
            <a:r>
              <a:rPr lang="en-GB" altLang="en-US" sz="1600" dirty="0">
                <a:latin typeface="Book Antiqua" panose="02040602050305030304" pitchFamily="18" charset="0"/>
              </a:rPr>
              <a:t> consists of two </a:t>
            </a:r>
            <a:r>
              <a:rPr lang="en-GB" altLang="en-US" sz="1600" dirty="0" err="1">
                <a:latin typeface="Book Antiqua" panose="02040602050305030304" pitchFamily="18" charset="0"/>
              </a:rPr>
              <a:t>phalangs</a:t>
            </a:r>
            <a:r>
              <a:rPr lang="sr-Cyrl-RS" altLang="en-US" sz="1600" dirty="0">
                <a:latin typeface="Book Antiqua" panose="02040602050305030304" pitchFamily="18" charset="0"/>
              </a:rPr>
              <a:t>, </a:t>
            </a:r>
            <a:r>
              <a:rPr lang="en-GB" altLang="en-US" sz="1600" dirty="0">
                <a:latin typeface="Book Antiqua" panose="02040602050305030304" pitchFamily="18" charset="0"/>
              </a:rPr>
              <a:t>while the rest of the digits have three phalanges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1) </a:t>
            </a:r>
            <a:r>
              <a:rPr lang="en-GB" altLang="en-US" sz="1600" dirty="0">
                <a:latin typeface="Book Antiqua" panose="02040602050305030304" pitchFamily="18" charset="0"/>
              </a:rPr>
              <a:t>phalanx </a:t>
            </a:r>
            <a:r>
              <a:rPr lang="en-GB" altLang="en-US" sz="1600" dirty="0" err="1">
                <a:latin typeface="Book Antiqua" panose="02040602050305030304" pitchFamily="18" charset="0"/>
              </a:rPr>
              <a:t>proximalis</a:t>
            </a:r>
            <a:r>
              <a:rPr lang="en-GB" altLang="en-US" sz="1600" dirty="0">
                <a:latin typeface="Book Antiqua" panose="02040602050305030304" pitchFamily="18" charset="0"/>
              </a:rPr>
              <a:t>, its basis articulates with corresponding metacarpal bone</a:t>
            </a:r>
            <a:r>
              <a:rPr lang="sr-Cyrl-RS" altLang="en-US" sz="1600" dirty="0">
                <a:latin typeface="Book Antiqua" panose="02040602050305030304" pitchFamily="18" charset="0"/>
              </a:rPr>
              <a:t>,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                                    </a:t>
            </a:r>
            <a:r>
              <a:rPr lang="en-GB" altLang="en-US" sz="1600" dirty="0">
                <a:latin typeface="Book Antiqua" panose="02040602050305030304" pitchFamily="18" charset="0"/>
              </a:rPr>
              <a:t>while its head articulates with middle phalanx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2) phalanx media</a:t>
            </a:r>
            <a:r>
              <a:rPr lang="sr-Cyrl-RS" altLang="en-US" sz="1600" dirty="0">
                <a:latin typeface="Book Antiqua" panose="02040602050305030304" pitchFamily="18" charset="0"/>
              </a:rPr>
              <a:t>, </a:t>
            </a:r>
            <a:r>
              <a:rPr lang="en-GB" altLang="en-US" sz="1600" dirty="0">
                <a:latin typeface="Book Antiqua" panose="02040602050305030304" pitchFamily="18" charset="0"/>
              </a:rPr>
              <a:t>its basis articulates with proximal phalanx</a:t>
            </a:r>
            <a:r>
              <a:rPr lang="sr-Cyrl-RS" altLang="en-US" sz="1600" dirty="0">
                <a:latin typeface="Book Antiqua" panose="02040602050305030304" pitchFamily="18" charset="0"/>
              </a:rPr>
              <a:t>,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                                    </a:t>
            </a:r>
            <a:r>
              <a:rPr lang="en-GB" altLang="en-US" sz="1600" dirty="0">
                <a:latin typeface="Book Antiqua" panose="02040602050305030304" pitchFamily="18" charset="0"/>
              </a:rPr>
              <a:t>while its head articulates with distal phalanx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</a:t>
            </a:r>
            <a:r>
              <a:rPr lang="en-GB" altLang="en-US" sz="1600" dirty="0" err="1">
                <a:latin typeface="Book Antiqua" panose="02040602050305030304" pitchFamily="18" charset="0"/>
              </a:rPr>
              <a:t>phalax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distalis</a:t>
            </a:r>
            <a:r>
              <a:rPr lang="sr-Cyrl-RS" altLang="en-US" sz="1600" dirty="0">
                <a:latin typeface="Book Antiqua" panose="02040602050305030304" pitchFamily="18" charset="0"/>
              </a:rPr>
              <a:t>, </a:t>
            </a:r>
            <a:r>
              <a:rPr lang="en-GB" altLang="en-US" sz="1600" dirty="0">
                <a:latin typeface="Book Antiqua" panose="02040602050305030304" pitchFamily="18" charset="0"/>
              </a:rPr>
              <a:t>its basis articulates with middle phalanx</a:t>
            </a:r>
            <a:r>
              <a:rPr lang="sr-Cyrl-RS" altLang="en-US" sz="1600" dirty="0">
                <a:latin typeface="Book Antiqua" panose="02040602050305030304" pitchFamily="18" charset="0"/>
              </a:rPr>
              <a:t>,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                                     </a:t>
            </a:r>
          </a:p>
          <a:p>
            <a:pPr eaLnBrk="1" hangingPunct="1"/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600" dirty="0">
                <a:latin typeface="Book Antiqua" panose="02040602050305030304" pitchFamily="18" charset="0"/>
              </a:rPr>
              <a:t>The thumb has two phalanges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1) phalanx proximalis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2) phalax distalis</a:t>
            </a:r>
          </a:p>
        </p:txBody>
      </p:sp>
      <p:sp>
        <p:nvSpPr>
          <p:cNvPr id="20484" name="Rectangle 2"/>
          <p:cNvSpPr txBox="1">
            <a:spLocks noChangeArrowheads="1"/>
          </p:cNvSpPr>
          <p:nvPr/>
        </p:nvSpPr>
        <p:spPr bwMode="auto">
          <a:xfrm>
            <a:off x="466725" y="192088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OSSA MANUS (bones of hand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GB" altLang="en-US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/>
        </p:nvSpPr>
        <p:spPr bwMode="auto">
          <a:xfrm>
            <a:off x="3781425" y="192088"/>
            <a:ext cx="49879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Joints</a:t>
            </a:r>
            <a:r>
              <a:rPr lang="sr-Cyrl-RS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</a:t>
            </a:r>
            <a:r>
              <a:rPr lang="en-GB" altLang="en-US" sz="3200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Articulationes</a:t>
            </a:r>
            <a:r>
              <a:rPr lang="en-GB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/>
        </p:nvSpPr>
        <p:spPr bwMode="auto">
          <a:xfrm>
            <a:off x="0" y="908050"/>
            <a:ext cx="7597775" cy="594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►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fibrous joints</a:t>
            </a:r>
            <a:r>
              <a:rPr lang="sr-Latn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</a:t>
            </a:r>
            <a:r>
              <a:rPr lang="en-GB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synarthrosis</a:t>
            </a:r>
            <a:r>
              <a:rPr lang="sr-Latn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      - </a:t>
            </a:r>
            <a:r>
              <a:rPr lang="en-GB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suturae</a:t>
            </a:r>
            <a:endParaRPr lang="sr-Cyrl-RS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		  - </a:t>
            </a:r>
            <a:r>
              <a:rPr lang="en-GB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gomphosis</a:t>
            </a:r>
            <a:br>
              <a:rPr lang="sr-Cyrl-R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sr-Cyrl-R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	  - </a:t>
            </a:r>
            <a:r>
              <a:rPr lang="en-GB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syndesmosis</a:t>
            </a:r>
            <a:endParaRPr lang="sr-Latn-CS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►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cartilaginous</a:t>
            </a:r>
            <a:r>
              <a:rPr lang="sr-Cyrl-R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joints</a:t>
            </a:r>
            <a:endParaRPr lang="sr-Cyrl-RS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2400" dirty="0">
                <a:latin typeface="Book Antiqua" panose="02040602050305030304" pitchFamily="18" charset="0"/>
              </a:rPr>
              <a:t>		  - </a:t>
            </a:r>
            <a:r>
              <a:rPr lang="en-GB" altLang="en-US" sz="2400" dirty="0" err="1">
                <a:latin typeface="Book Antiqua" panose="02040602050305030304" pitchFamily="18" charset="0"/>
              </a:rPr>
              <a:t>synhondrosis</a:t>
            </a:r>
            <a:endParaRPr lang="sr-Cyrl-RS" altLang="en-US" sz="24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2400" dirty="0">
                <a:latin typeface="Book Antiqua" panose="02040602050305030304" pitchFamily="18" charset="0"/>
              </a:rPr>
              <a:t>		  - </a:t>
            </a:r>
            <a:r>
              <a:rPr lang="en-GB" altLang="en-US" sz="2400" dirty="0" err="1">
                <a:latin typeface="Book Antiqua" panose="02040602050305030304" pitchFamily="18" charset="0"/>
              </a:rPr>
              <a:t>symphis</a:t>
            </a:r>
            <a:endParaRPr lang="sr-Cyrl-RS" altLang="en-US" sz="24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►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synovial joints </a:t>
            </a:r>
            <a:r>
              <a:rPr lang="sr-Latn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</a:t>
            </a:r>
            <a:r>
              <a:rPr lang="en-GB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dyarthrosis</a:t>
            </a:r>
            <a:r>
              <a:rPr lang="sr-Latn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</a:t>
            </a:r>
            <a:r>
              <a:rPr lang="sr-Cyrl-R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	  - 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articular cavity (</a:t>
            </a:r>
            <a:r>
              <a:rPr lang="en-GB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cavitas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articularis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sr-Cyrl-RS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		  - 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articular cartilage (</a:t>
            </a:r>
            <a:r>
              <a:rPr lang="en-GB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cartilago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articularis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sr-Cyrl-RS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		  - 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articular capsule (</a:t>
            </a:r>
            <a:r>
              <a:rPr lang="en-GB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capsula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2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articularis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US" altLang="en-US" sz="2400" b="1" dirty="0">
              <a:solidFill>
                <a:schemeClr val="hlink"/>
              </a:solidFill>
              <a:latin typeface="Book Antiqua" panose="02040602050305030304" pitchFamily="18" charset="0"/>
            </a:endParaRPr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72" t="22864" r="34222" b="13753"/>
          <a:stretch>
            <a:fillRect/>
          </a:stretch>
        </p:blipFill>
        <p:spPr bwMode="auto">
          <a:xfrm>
            <a:off x="5653088" y="765175"/>
            <a:ext cx="1522412" cy="163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9" t="13425" r="41356" b="50014"/>
          <a:stretch>
            <a:fillRect/>
          </a:stretch>
        </p:blipFill>
        <p:spPr bwMode="auto">
          <a:xfrm>
            <a:off x="5653088" y="2205038"/>
            <a:ext cx="1565275" cy="125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77" t="19704" r="57750" b="25087"/>
          <a:stretch>
            <a:fillRect/>
          </a:stretch>
        </p:blipFill>
        <p:spPr bwMode="auto">
          <a:xfrm>
            <a:off x="7740650" y="692150"/>
            <a:ext cx="1003300" cy="284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23" t="21729" r="55388" b="37975"/>
          <a:stretch>
            <a:fillRect/>
          </a:stretch>
        </p:blipFill>
        <p:spPr bwMode="auto">
          <a:xfrm>
            <a:off x="6229350" y="3573463"/>
            <a:ext cx="903288" cy="2071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2" r="38644" b="38387"/>
          <a:stretch>
            <a:fillRect/>
          </a:stretch>
        </p:blipFill>
        <p:spPr bwMode="auto">
          <a:xfrm>
            <a:off x="7308850" y="3717925"/>
            <a:ext cx="1835150" cy="157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45" t="45259" r="35889" b="6050"/>
          <a:stretch>
            <a:fillRect/>
          </a:stretch>
        </p:blipFill>
        <p:spPr bwMode="auto">
          <a:xfrm>
            <a:off x="7308850" y="5300663"/>
            <a:ext cx="1655763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5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50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50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150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50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/>
        </p:nvSpPr>
        <p:spPr bwMode="auto">
          <a:xfrm>
            <a:off x="466725" y="192088"/>
            <a:ext cx="82296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JOINTS OF THE UPPER LIMB</a:t>
            </a:r>
            <a:endParaRPr lang="en-US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/>
        </p:nvSpPr>
        <p:spPr bwMode="auto">
          <a:xfrm>
            <a:off x="0" y="1484313"/>
            <a:ext cx="5508625" cy="468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Artt. cinguli pectoralis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(</a:t>
            </a:r>
            <a:r>
              <a:rPr lang="en-GB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shoulder girdle joints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Art. acromioclavicularis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Art. sternoclavicularis</a:t>
            </a:r>
            <a:endParaRPr lang="en-US" altLang="en-US" sz="2400" b="1" dirty="0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22532" name="Picture 5" descr="Pectoral_Gird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8" r="7306" b="10376"/>
          <a:stretch>
            <a:fillRect/>
          </a:stretch>
        </p:blipFill>
        <p:spPr bwMode="auto">
          <a:xfrm>
            <a:off x="0" y="3644900"/>
            <a:ext cx="4859338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3" name="Rectangle 4"/>
          <p:cNvSpPr>
            <a:spLocks noGrp="1" noChangeArrowheads="1"/>
          </p:cNvSpPr>
          <p:nvPr/>
        </p:nvSpPr>
        <p:spPr bwMode="auto">
          <a:xfrm>
            <a:off x="4067175" y="1917700"/>
            <a:ext cx="5076825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Artt. membri superioris liberi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1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1800" b="1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  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Art. humeri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    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Art. cubiti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    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Art. radioulnaris distalis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    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Art. radiocarp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lis</a:t>
            </a: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  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Art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t.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manus</a:t>
            </a: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altLang="en-US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5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5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25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/>
        </p:nvSpPr>
        <p:spPr bwMode="auto">
          <a:xfrm>
            <a:off x="466725" y="460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r-Latn-CS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SYSTEMA SKELETALE </a:t>
            </a:r>
            <a:br>
              <a:rPr lang="en-GB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en-GB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(SCELETAL SYSTEM) </a:t>
            </a:r>
            <a:r>
              <a:rPr lang="sr-Latn-CS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(206)</a:t>
            </a:r>
            <a:endParaRPr lang="en-US" altLang="en-US" sz="24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/>
        </p:nvSpPr>
        <p:spPr bwMode="auto">
          <a:xfrm>
            <a:off x="0" y="1600200"/>
            <a:ext cx="9144000" cy="506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sr-Latn-CS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1</a:t>
            </a:r>
            <a:r>
              <a:rPr lang="sr-Cyrl-CS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. </a:t>
            </a:r>
            <a:r>
              <a:rPr lang="sr-Latn-CS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SKELETON AXIALE </a:t>
            </a:r>
            <a:r>
              <a:rPr lang="sr-Cyrl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(80)</a:t>
            </a:r>
          </a:p>
          <a:p>
            <a:pPr eaLnBrk="1" hangingPunct="1">
              <a:buFontTx/>
              <a:buNone/>
              <a:defRPr/>
            </a:pPr>
            <a:r>
              <a:rPr lang="sr-Cyrl-CS" altLang="en-US" sz="2400" b="1" dirty="0">
                <a:latin typeface="Book Antiqua" panose="02040602050305030304" pitchFamily="18" charset="0"/>
              </a:rPr>
              <a:t>     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THE BONES OF THE SCULL </a:t>
            </a: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(8)</a:t>
            </a:r>
          </a:p>
          <a:p>
            <a:pPr eaLnBrk="1" hangingPunct="1">
              <a:buFontTx/>
              <a:buNone/>
              <a:defRPr/>
            </a:pP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THE BONES OF THE FACE </a:t>
            </a: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(15)</a:t>
            </a:r>
          </a:p>
          <a:p>
            <a:pPr eaLnBrk="1" hangingPunct="1">
              <a:buFontTx/>
              <a:buNone/>
              <a:defRPr/>
            </a:pP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THE BONES OF VRTEBRAL COLUMN </a:t>
            </a: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</a:t>
            </a:r>
            <a:r>
              <a:rPr lang="sr-Cyrl-C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24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vertebrae</a:t>
            </a:r>
            <a:r>
              <a:rPr lang="sr-Cyrl-C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, 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sacral and coccygeal bone</a:t>
            </a: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buFontTx/>
              <a:buNone/>
              <a:defRPr/>
            </a:pP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RIBS</a:t>
            </a: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</a:t>
            </a:r>
            <a:r>
              <a:rPr lang="sr-Cyrl-CS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12 </a:t>
            </a:r>
            <a:r>
              <a:rPr lang="en-GB" altLang="en-US" sz="20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paires</a:t>
            </a:r>
            <a:r>
              <a:rPr lang="en-GB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=24</a:t>
            </a: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 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and</a:t>
            </a: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STERNAL BONE </a:t>
            </a: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(1)</a:t>
            </a:r>
          </a:p>
          <a:p>
            <a:pPr eaLnBrk="1" hangingPunct="1">
              <a:buFontTx/>
              <a:buNone/>
              <a:defRPr/>
            </a:pP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MIDDLE EAR OSSICLES </a:t>
            </a: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3*2=6</a:t>
            </a: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buFontTx/>
              <a:buNone/>
              <a:defRPr/>
            </a:pPr>
            <a:endParaRPr lang="sr-Cyrl-CS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sr-Cyrl-CS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2. </a:t>
            </a:r>
            <a:r>
              <a:rPr lang="sr-Latn-CS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SKELETON APENDICULARE </a:t>
            </a:r>
            <a:r>
              <a:rPr lang="sr-Cyrl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(126)</a:t>
            </a:r>
          </a:p>
          <a:p>
            <a:pPr eaLnBrk="1" hangingPunct="1">
              <a:buFontTx/>
              <a:buNone/>
              <a:defRPr/>
            </a:pPr>
            <a:r>
              <a:rPr lang="sr-Cyrl-CS" altLang="en-US" sz="2400" b="1" dirty="0">
                <a:latin typeface="Book Antiqua" panose="02040602050305030304" pitchFamily="18" charset="0"/>
              </a:rPr>
              <a:t>     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THE BONES OF UPPER EXTREMITY</a:t>
            </a: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(64)</a:t>
            </a:r>
          </a:p>
          <a:p>
            <a:pPr eaLnBrk="1" hangingPunct="1">
              <a:buFontTx/>
              <a:buNone/>
              <a:defRPr/>
            </a:pP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THE BONES OF LOWER EXTREMITY</a:t>
            </a: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(62)</a:t>
            </a:r>
            <a:r>
              <a:rPr lang="sr-Cyrl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sr-Cyrl-CS" alt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9" t="9871" r="31250" b="47728"/>
          <a:stretch>
            <a:fillRect/>
          </a:stretch>
        </p:blipFill>
        <p:spPr bwMode="auto">
          <a:xfrm>
            <a:off x="3924300" y="3933825"/>
            <a:ext cx="5156200" cy="290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5" name="Rectangle 2"/>
          <p:cNvSpPr>
            <a:spLocks noGrp="1" noChangeArrowheads="1"/>
          </p:cNvSpPr>
          <p:nvPr/>
        </p:nvSpPr>
        <p:spPr bwMode="auto">
          <a:xfrm>
            <a:off x="466725" y="263525"/>
            <a:ext cx="82296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r-Latn-CS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Art. Humeri</a:t>
            </a:r>
            <a:r>
              <a:rPr lang="en-GB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(</a:t>
            </a:r>
            <a:r>
              <a:rPr lang="en-GB" altLang="en-US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glenohumeral</a:t>
            </a:r>
            <a:r>
              <a:rPr lang="en-GB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joint)</a:t>
            </a:r>
            <a:endParaRPr lang="sr-Latn-CS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1508" name="Picture 3" descr="scan018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981075"/>
            <a:ext cx="7521575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53" t="17606" r="38055" b="34914"/>
          <a:stretch>
            <a:fillRect/>
          </a:stretch>
        </p:blipFill>
        <p:spPr bwMode="auto">
          <a:xfrm>
            <a:off x="539750" y="4365625"/>
            <a:ext cx="2632075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89" t="8488" r="38298" b="50156"/>
          <a:stretch>
            <a:fillRect/>
          </a:stretch>
        </p:blipFill>
        <p:spPr bwMode="auto">
          <a:xfrm>
            <a:off x="0" y="979488"/>
            <a:ext cx="1554163" cy="340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892875" y="2708920"/>
            <a:ext cx="1247949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Medial</a:t>
            </a:r>
            <a:br>
              <a:rPr lang="sr-Latn-R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rotation</a:t>
            </a:r>
          </a:p>
          <a:p>
            <a:r>
              <a:rPr lang="sr-Latn-R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Lateral</a:t>
            </a:r>
            <a:br>
              <a:rPr lang="sr-Latn-R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R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rotation</a:t>
            </a:r>
          </a:p>
          <a:p>
            <a:pPr marL="285750" indent="-285750">
              <a:buFontTx/>
              <a:buChar char="-"/>
            </a:pPr>
            <a:endParaRPr lang="sr-Latn-R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/>
        </p:nvSpPr>
        <p:spPr bwMode="auto">
          <a:xfrm>
            <a:off x="466725" y="192088"/>
            <a:ext cx="82296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r-Latn-CS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Art. </a:t>
            </a:r>
            <a:r>
              <a:rPr lang="en-GB" altLang="en-US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Cubiti</a:t>
            </a:r>
            <a:r>
              <a:rPr lang="en-GB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(elbow joint)</a:t>
            </a:r>
          </a:p>
        </p:txBody>
      </p:sp>
      <p:pic>
        <p:nvPicPr>
          <p:cNvPr id="22531" name="Picture 3" descr="scan018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838200"/>
            <a:ext cx="7392988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35" t="17805" r="42827" b="15385"/>
          <a:stretch>
            <a:fillRect/>
          </a:stretch>
        </p:blipFill>
        <p:spPr bwMode="auto">
          <a:xfrm>
            <a:off x="36513" y="333375"/>
            <a:ext cx="1573212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01" t="29382" r="38361" b="26125"/>
          <a:stretch>
            <a:fillRect/>
          </a:stretch>
        </p:blipFill>
        <p:spPr bwMode="auto">
          <a:xfrm>
            <a:off x="6510338" y="4484688"/>
            <a:ext cx="22987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/>
        </p:nvSpPr>
        <p:spPr bwMode="auto">
          <a:xfrm>
            <a:off x="539552" y="0"/>
            <a:ext cx="82296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r-Latn-CS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Art. </a:t>
            </a:r>
            <a:r>
              <a:rPr lang="en-GB" altLang="en-US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radiocarpalis</a:t>
            </a:r>
            <a:r>
              <a:rPr lang="en-GB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(wrist joint</a:t>
            </a:r>
            <a:r>
              <a:rPr lang="sr-Cyrl-RS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)</a:t>
            </a:r>
            <a:endParaRPr lang="en-GB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/>
        </p:nvSpPr>
        <p:spPr bwMode="auto">
          <a:xfrm>
            <a:off x="35496" y="620688"/>
            <a:ext cx="9001125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* </a:t>
            </a:r>
            <a:r>
              <a:rPr lang="en-GB" altLang="en-US" sz="1800" dirty="0">
                <a:latin typeface="Book Antiqua" panose="02040602050305030304" pitchFamily="18" charset="0"/>
              </a:rPr>
              <a:t>joint of distal radial end and the proximal carpal bones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upper articular surface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- </a:t>
            </a:r>
            <a:r>
              <a:rPr lang="en-GB" altLang="en-US" sz="1800" dirty="0" err="1">
                <a:latin typeface="Book Antiqua" panose="02040602050305030304" pitchFamily="18" charset="0"/>
              </a:rPr>
              <a:t>facies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articularis</a:t>
            </a:r>
            <a:r>
              <a:rPr lang="en-GB" altLang="en-US" sz="1800" dirty="0">
                <a:latin typeface="Book Antiqua" panose="02040602050305030304" pitchFamily="18" charset="0"/>
              </a:rPr>
              <a:t> carpi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>
                <a:latin typeface="Book Antiqua" panose="02040602050305030304" pitchFamily="18" charset="0"/>
              </a:rPr>
              <a:t>distal (bottom) surface of distal end of radius)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- discus </a:t>
            </a:r>
            <a:r>
              <a:rPr lang="en-GB" altLang="en-US" sz="1800" dirty="0" err="1">
                <a:latin typeface="Book Antiqua" panose="02040602050305030304" pitchFamily="18" charset="0"/>
              </a:rPr>
              <a:t>articularis</a:t>
            </a:r>
            <a:r>
              <a:rPr lang="en-GB" altLang="en-US" sz="1800" dirty="0">
                <a:latin typeface="Book Antiqua" panose="02040602050305030304" pitchFamily="18" charset="0"/>
              </a:rPr>
              <a:t> (between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ulna and the proximal carpal bones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	- </a:t>
            </a:r>
            <a:r>
              <a:rPr lang="en-GB" altLang="en-US" sz="1800" dirty="0">
                <a:latin typeface="Book Antiqua" panose="02040602050305030304" pitchFamily="18" charset="0"/>
              </a:rPr>
              <a:t>lower articular surface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- </a:t>
            </a:r>
            <a:r>
              <a:rPr lang="en-GB" altLang="en-US" sz="1800" dirty="0">
                <a:latin typeface="Book Antiqua" panose="02040602050305030304" pitchFamily="18" charset="0"/>
              </a:rPr>
              <a:t>upper surface of </a:t>
            </a:r>
            <a:r>
              <a:rPr lang="en-GB" altLang="en-US" sz="1800" dirty="0" err="1">
                <a:latin typeface="Book Antiqua" panose="02040602050305030304" pitchFamily="18" charset="0"/>
              </a:rPr>
              <a:t>os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scpahoideum</a:t>
            </a:r>
            <a:r>
              <a:rPr lang="en-GB" altLang="en-US" sz="1800" dirty="0">
                <a:latin typeface="Book Antiqua" panose="02040602050305030304" pitchFamily="18" charset="0"/>
              </a:rPr>
              <a:t>, </a:t>
            </a:r>
            <a:r>
              <a:rPr lang="en-GB" altLang="en-US" sz="1800" dirty="0" err="1">
                <a:latin typeface="Book Antiqua" panose="02040602050305030304" pitchFamily="18" charset="0"/>
              </a:rPr>
              <a:t>os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lunatum</a:t>
            </a:r>
            <a:r>
              <a:rPr lang="en-GB" altLang="en-US" sz="1800" dirty="0">
                <a:latin typeface="Book Antiqua" panose="02040602050305030304" pitchFamily="18" charset="0"/>
              </a:rPr>
              <a:t> and </a:t>
            </a:r>
            <a:r>
              <a:rPr lang="en-GB" altLang="en-US" sz="1800" dirty="0" err="1">
                <a:latin typeface="Book Antiqua" panose="02040602050305030304" pitchFamily="18" charset="0"/>
              </a:rPr>
              <a:t>os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triquetrum</a:t>
            </a: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	</a:t>
            </a:r>
            <a:endParaRPr lang="sr-Cyrl-RS" altLang="en-US" sz="1800" dirty="0">
              <a:latin typeface="Book Antiqua" panose="0204060205030503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02" t="20346" r="53833" b="11926"/>
          <a:stretch>
            <a:fillRect/>
          </a:stretch>
        </p:blipFill>
        <p:spPr bwMode="auto">
          <a:xfrm>
            <a:off x="2843808" y="2830908"/>
            <a:ext cx="3411811" cy="4027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/>
        </p:nvSpPr>
        <p:spPr bwMode="auto">
          <a:xfrm>
            <a:off x="539552" y="0"/>
            <a:ext cx="82296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r-Latn-CS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Art. </a:t>
            </a:r>
            <a:r>
              <a:rPr lang="en-GB" altLang="en-US" sz="36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radiocarpalis</a:t>
            </a:r>
            <a:r>
              <a:rPr lang="en-GB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(wrist joint</a:t>
            </a:r>
            <a:r>
              <a:rPr lang="sr-Cyrl-RS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)</a:t>
            </a:r>
            <a:endParaRPr lang="en-GB" alt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/>
        </p:nvSpPr>
        <p:spPr bwMode="auto">
          <a:xfrm>
            <a:off x="35496" y="620688"/>
            <a:ext cx="9001125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	- joint capsule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</a:rPr>
              <a:t>capsula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articularis</a:t>
            </a:r>
            <a:r>
              <a:rPr lang="en-GB" altLang="en-US" sz="1800" dirty="0">
                <a:latin typeface="Book Antiqua" panose="02040602050305030304" pitchFamily="18" charset="0"/>
              </a:rPr>
              <a:t>) </a:t>
            </a:r>
            <a:r>
              <a:rPr lang="en-GB" altLang="en-US" sz="1800" dirty="0" err="1">
                <a:latin typeface="Book Antiqua" panose="02040602050305030304" pitchFamily="18" charset="0"/>
              </a:rPr>
              <a:t>consuts</a:t>
            </a:r>
            <a:r>
              <a:rPr lang="en-GB" altLang="en-US" sz="1800" dirty="0">
                <a:latin typeface="Book Antiqua" panose="02040602050305030304" pitchFamily="18" charset="0"/>
              </a:rPr>
              <a:t> of 2 layers</a:t>
            </a:r>
            <a:r>
              <a:rPr lang="sr-Cyrl-RS" altLang="en-US" sz="1800" dirty="0">
                <a:latin typeface="Book Antiqua" panose="02040602050305030304" pitchFamily="18" charset="0"/>
              </a:rPr>
              <a:t>, </a:t>
            </a:r>
            <a:r>
              <a:rPr lang="en-GB" altLang="en-US" sz="1800" dirty="0">
                <a:latin typeface="Book Antiqua" panose="02040602050305030304" pitchFamily="18" charset="0"/>
              </a:rPr>
              <a:t>external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en-GB" altLang="en-US" sz="1800" dirty="0" err="1">
                <a:latin typeface="Book Antiqua" panose="02040602050305030304" pitchFamily="18" charset="0"/>
              </a:rPr>
              <a:t>membrana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fibrosa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r>
              <a:rPr lang="en-GB" altLang="en-US" sz="1800" dirty="0">
                <a:latin typeface="Book Antiqua" panose="02040602050305030304" pitchFamily="18" charset="0"/>
              </a:rPr>
              <a:t> and internal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</a:rPr>
              <a:t>membrana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synovialis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	- Ligaments</a:t>
            </a:r>
            <a:r>
              <a:rPr lang="sr-Cyrl-RS" altLang="en-US" sz="1800" dirty="0">
                <a:latin typeface="Book Antiqua" panose="02040602050305030304" pitchFamily="18" charset="0"/>
              </a:rPr>
              <a:t>: 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- </a:t>
            </a:r>
            <a:r>
              <a:rPr lang="en-GB" altLang="en-US" sz="1800" dirty="0">
                <a:latin typeface="Book Antiqua" panose="02040602050305030304" pitchFamily="18" charset="0"/>
              </a:rPr>
              <a:t>frontal (palmar, anterior):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</a:rPr>
              <a:t>lig</a:t>
            </a:r>
            <a:r>
              <a:rPr lang="en-GB" altLang="en-US" sz="1800" dirty="0">
                <a:latin typeface="Book Antiqua" panose="02040602050305030304" pitchFamily="18" charset="0"/>
              </a:rPr>
              <a:t>. </a:t>
            </a:r>
            <a:r>
              <a:rPr lang="en-GB" altLang="en-US" sz="1800" dirty="0" err="1">
                <a:latin typeface="Book Antiqua" panose="02040602050305030304" pitchFamily="18" charset="0"/>
              </a:rPr>
              <a:t>radicarpale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palmare</a:t>
            </a:r>
            <a:r>
              <a:rPr lang="en-GB" altLang="en-US" sz="1800" dirty="0">
                <a:latin typeface="Book Antiqua" panose="02040602050305030304" pitchFamily="18" charset="0"/>
              </a:rPr>
              <a:t>, </a:t>
            </a:r>
            <a:r>
              <a:rPr lang="en-GB" altLang="en-US" sz="1800" dirty="0" err="1">
                <a:latin typeface="Book Antiqua" panose="02040602050305030304" pitchFamily="18" charset="0"/>
              </a:rPr>
              <a:t>lig</a:t>
            </a:r>
            <a:r>
              <a:rPr lang="en-GB" altLang="en-US" sz="1800" dirty="0">
                <a:latin typeface="Book Antiqua" panose="02040602050305030304" pitchFamily="18" charset="0"/>
              </a:rPr>
              <a:t>. </a:t>
            </a:r>
            <a:r>
              <a:rPr lang="en-GB" altLang="en-US" sz="1800" dirty="0" err="1">
                <a:latin typeface="Book Antiqua" panose="02040602050305030304" pitchFamily="18" charset="0"/>
              </a:rPr>
              <a:t>ulnocarpeum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</a:t>
            </a: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collateral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(medial and lateral side ligaments):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</a:rPr>
              <a:t>lig</a:t>
            </a:r>
            <a:r>
              <a:rPr lang="en-GB" altLang="en-US" sz="1800" dirty="0">
                <a:latin typeface="Book Antiqua" panose="02040602050305030304" pitchFamily="18" charset="0"/>
              </a:rPr>
              <a:t>. </a:t>
            </a:r>
            <a:r>
              <a:rPr lang="en-GB" altLang="en-US" sz="1800" dirty="0" err="1">
                <a:latin typeface="Book Antiqua" panose="02040602050305030304" pitchFamily="18" charset="0"/>
              </a:rPr>
              <a:t>collaterale</a:t>
            </a:r>
            <a:r>
              <a:rPr lang="en-GB" altLang="en-US" sz="1800" dirty="0">
                <a:latin typeface="Book Antiqua" panose="02040602050305030304" pitchFamily="18" charset="0"/>
              </a:rPr>
              <a:t> carpi </a:t>
            </a:r>
            <a:r>
              <a:rPr lang="en-GB" altLang="en-US" sz="1800" dirty="0" err="1">
                <a:latin typeface="Book Antiqua" panose="02040602050305030304" pitchFamily="18" charset="0"/>
              </a:rPr>
              <a:t>ulnare</a:t>
            </a:r>
            <a:r>
              <a:rPr lang="en-US" sz="1800" dirty="0">
                <a:latin typeface="Book Antiqua" panose="02040602050305030304" pitchFamily="18" charset="0"/>
              </a:rPr>
              <a:t>, </a:t>
            </a:r>
            <a:r>
              <a:rPr lang="en-US" sz="1800" dirty="0" err="1">
                <a:latin typeface="Book Antiqua" panose="02040602050305030304" pitchFamily="18" charset="0"/>
              </a:rPr>
              <a:t>lig</a:t>
            </a:r>
            <a:r>
              <a:rPr lang="en-US" sz="1800" dirty="0">
                <a:latin typeface="Book Antiqua" panose="02040602050305030304" pitchFamily="18" charset="0"/>
              </a:rPr>
              <a:t>. </a:t>
            </a:r>
            <a:r>
              <a:rPr lang="en-US" sz="1800" dirty="0" err="1">
                <a:latin typeface="Book Antiqua" panose="02040602050305030304" pitchFamily="18" charset="0"/>
              </a:rPr>
              <a:t>collaterale</a:t>
            </a:r>
            <a:r>
              <a:rPr lang="en-US" sz="1800" dirty="0">
                <a:latin typeface="Book Antiqua" panose="02040602050305030304" pitchFamily="18" charset="0"/>
              </a:rPr>
              <a:t> carpi </a:t>
            </a:r>
            <a:r>
              <a:rPr lang="en-US" sz="1800" dirty="0" err="1">
                <a:latin typeface="Book Antiqua" panose="02040602050305030304" pitchFamily="18" charset="0"/>
              </a:rPr>
              <a:t>radiale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</a:t>
            </a: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dorsal, posterior: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</a:rPr>
              <a:t>lig</a:t>
            </a:r>
            <a:r>
              <a:rPr lang="en-GB" altLang="en-US" sz="1800" dirty="0">
                <a:latin typeface="Book Antiqua" panose="02040602050305030304" pitchFamily="18" charset="0"/>
              </a:rPr>
              <a:t>. </a:t>
            </a:r>
            <a:r>
              <a:rPr lang="en-GB" altLang="en-US" sz="1800" dirty="0" err="1">
                <a:latin typeface="Book Antiqua" panose="02040602050305030304" pitchFamily="18" charset="0"/>
              </a:rPr>
              <a:t>radiocarpale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dorsale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	- Movements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r>
              <a:rPr lang="en-GB" altLang="en-US" sz="1800" dirty="0">
                <a:latin typeface="Book Antiqua" panose="02040602050305030304" pitchFamily="18" charset="0"/>
              </a:rPr>
              <a:t> flexion</a:t>
            </a:r>
            <a:r>
              <a:rPr lang="sr-Cyrl-RS" altLang="en-US" sz="1800" dirty="0">
                <a:latin typeface="Book Antiqua" panose="02040602050305030304" pitchFamily="18" charset="0"/>
              </a:rPr>
              <a:t>/</a:t>
            </a:r>
            <a:r>
              <a:rPr lang="en-GB" altLang="en-US" sz="1800" dirty="0">
                <a:latin typeface="Book Antiqua" panose="02040602050305030304" pitchFamily="18" charset="0"/>
              </a:rPr>
              <a:t>extension</a:t>
            </a:r>
            <a:r>
              <a:rPr lang="sr-Cyrl-RS" altLang="en-US" sz="1800" dirty="0">
                <a:latin typeface="Book Antiqua" panose="02040602050305030304" pitchFamily="18" charset="0"/>
              </a:rPr>
              <a:t>,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         abduction</a:t>
            </a:r>
            <a:r>
              <a:rPr lang="sr-Cyrl-RS" altLang="en-US" sz="1800" dirty="0">
                <a:latin typeface="Book Antiqua" panose="02040602050305030304" pitchFamily="18" charset="0"/>
              </a:rPr>
              <a:t>/</a:t>
            </a:r>
            <a:r>
              <a:rPr lang="en-GB" altLang="en-US" sz="1800" dirty="0">
                <a:latin typeface="Book Antiqua" panose="02040602050305030304" pitchFamily="18" charset="0"/>
              </a:rPr>
              <a:t>adduction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          </a:t>
            </a:r>
            <a:r>
              <a:rPr lang="en-GB" altLang="en-US" sz="1800" dirty="0" err="1">
                <a:latin typeface="Book Antiqua" panose="02040602050305030304" pitchFamily="18" charset="0"/>
              </a:rPr>
              <a:t>circumductio</a:t>
            </a:r>
            <a:endParaRPr lang="sr-Cyrl-RS" altLang="en-US" sz="1800" dirty="0">
              <a:latin typeface="Book Antiqua" panose="0204060205030503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0" t="24246" r="36681" b="11630"/>
          <a:stretch>
            <a:fillRect/>
          </a:stretch>
        </p:blipFill>
        <p:spPr bwMode="auto">
          <a:xfrm>
            <a:off x="3995936" y="3356992"/>
            <a:ext cx="2425725" cy="3029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25" t="27408" r="31361" b="9012"/>
          <a:stretch>
            <a:fillRect/>
          </a:stretch>
        </p:blipFill>
        <p:spPr bwMode="auto">
          <a:xfrm>
            <a:off x="6675238" y="3429000"/>
            <a:ext cx="2361383" cy="30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8513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Skelet nog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C0B09"/>
              </a:clrFrom>
              <a:clrTo>
                <a:srgbClr val="0C0B0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2" r="3572"/>
          <a:stretch>
            <a:fillRect/>
          </a:stretch>
        </p:blipFill>
        <p:spPr bwMode="auto">
          <a:xfrm>
            <a:off x="323850" y="44450"/>
            <a:ext cx="1787525" cy="673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627" name="Left Brace 7"/>
          <p:cNvSpPr>
            <a:spLocks/>
          </p:cNvSpPr>
          <p:nvPr/>
        </p:nvSpPr>
        <p:spPr bwMode="auto">
          <a:xfrm flipH="1">
            <a:off x="2195513" y="1270000"/>
            <a:ext cx="1219200" cy="5334000"/>
          </a:xfrm>
          <a:prstGeom prst="leftBrace">
            <a:avLst>
              <a:gd name="adj1" fmla="val 17865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29700" name="Rectangle 13"/>
          <p:cNvSpPr>
            <a:spLocks noChangeArrowheads="1"/>
          </p:cNvSpPr>
          <p:nvPr/>
        </p:nvSpPr>
        <p:spPr bwMode="auto">
          <a:xfrm>
            <a:off x="3708400" y="3644900"/>
            <a:ext cx="2070100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b="1"/>
              <a:t>Pars libera </a:t>
            </a:r>
            <a:br>
              <a:rPr lang="sr-Latn-CS" altLang="en-US" sz="1800" b="1"/>
            </a:br>
            <a:r>
              <a:rPr lang="sr-Latn-CS" altLang="en-US" sz="1800" b="1"/>
              <a:t>membri inferioris</a:t>
            </a:r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2051050" y="836613"/>
            <a:ext cx="2292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sz="1800" b="1"/>
              <a:t>Cingulum pelvicum</a:t>
            </a: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6623050" y="2003425"/>
            <a:ext cx="26289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9703" name="Rectangle 4"/>
          <p:cNvSpPr>
            <a:spLocks noGrp="1" noChangeArrowheads="1"/>
          </p:cNvSpPr>
          <p:nvPr/>
        </p:nvSpPr>
        <p:spPr bwMode="auto">
          <a:xfrm>
            <a:off x="3492500" y="1198563"/>
            <a:ext cx="5664200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Pelvic bones</a:t>
            </a:r>
            <a: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</a:t>
            </a:r>
            <a:r>
              <a:rPr lang="en-GB" altLang="en-US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cingulum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pelvicum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):</a:t>
            </a:r>
            <a:b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endParaRPr lang="en-GB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</a:t>
            </a:r>
            <a:r>
              <a:rPr lang="en-GB" altLang="en-US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coxae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(hip bone</a:t>
            </a:r>
            <a: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b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sacrum </a:t>
            </a:r>
            <a: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sacral bone</a:t>
            </a:r>
            <a: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), 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as the part of vertebral column</a:t>
            </a:r>
            <a:endParaRPr lang="sr-Cyrl-RS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Cyrl-RS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Cyrl-RS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Cyrl-RS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Cyrl-RS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Cyrl-RS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Cyrl-RS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Cyrl-RS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Cyrl-RS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Bones of more moving part of </a:t>
            </a:r>
            <a:r>
              <a:rPr lang="en-GB" altLang="en-US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lowe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limb</a:t>
            </a:r>
            <a:b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(pars </a:t>
            </a:r>
            <a:r>
              <a:rPr lang="en-GB" altLang="en-US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libera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membri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inferioris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b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femur (thigh bone)</a:t>
            </a:r>
            <a:b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tibia (shin)</a:t>
            </a:r>
            <a:b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fibula</a:t>
            </a:r>
            <a:b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</a:t>
            </a:r>
            <a:r>
              <a:rPr lang="en-GB" altLang="en-US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ossa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pedis</a:t>
            </a:r>
            <a: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foot bones</a:t>
            </a:r>
            <a: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b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b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* patella </a:t>
            </a:r>
            <a: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</a:t>
            </a:r>
            <a:r>
              <a:rPr lang="en-U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kneecap</a:t>
            </a:r>
            <a:r>
              <a:rPr lang="sr-Cyrl-R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GB" altLang="en-US" sz="18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26632" name="Rectangle 2"/>
          <p:cNvSpPr>
            <a:spLocks noGrp="1" noChangeArrowheads="1"/>
          </p:cNvSpPr>
          <p:nvPr/>
        </p:nvSpPr>
        <p:spPr bwMode="auto">
          <a:xfrm>
            <a:off x="3916363" y="188913"/>
            <a:ext cx="4968875" cy="417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sr-Latn-CS" altLang="en-US" sz="2400">
                <a:latin typeface="Book Antiqua" panose="02040602050305030304" pitchFamily="18" charset="0"/>
              </a:rPr>
              <a:t>   OSSA MEMBRI </a:t>
            </a:r>
            <a:r>
              <a:rPr lang="en-GB" altLang="en-US" sz="2400">
                <a:latin typeface="Book Antiqua" panose="02040602050305030304" pitchFamily="18" charset="0"/>
              </a:rPr>
              <a:t>INF</a:t>
            </a:r>
            <a:r>
              <a:rPr lang="sr-Latn-CS" altLang="en-US" sz="2400">
                <a:latin typeface="Book Antiqua" panose="02040602050305030304" pitchFamily="18" charset="0"/>
              </a:rPr>
              <a:t>ERIORIS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/>
          </p:nvPr>
        </p:nvSpPr>
        <p:spPr>
          <a:xfrm>
            <a:off x="0" y="1057275"/>
            <a:ext cx="9109075" cy="52990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paired bone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articulates with femur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forming 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coxae</a:t>
            </a:r>
            <a:r>
              <a:rPr lang="en-GB" altLang="en-US" sz="1600" dirty="0">
                <a:latin typeface="Book Antiqua" panose="02040602050305030304" pitchFamily="18" charset="0"/>
              </a:rPr>
              <a:t> – hip joint</a:t>
            </a:r>
            <a:r>
              <a:rPr lang="sr-Cyrl-RS" altLang="en-US" sz="1600" dirty="0">
                <a:latin typeface="Book Antiqua" panose="02040602050305030304" pitchFamily="18" charset="0"/>
              </a:rPr>
              <a:t>) </a:t>
            </a:r>
            <a:r>
              <a:rPr lang="en-GB" altLang="en-US" sz="1600" dirty="0">
                <a:latin typeface="Book Antiqua" panose="02040602050305030304" pitchFamily="18" charset="0"/>
              </a:rPr>
              <a:t>and with sacral bone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forming 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sacroiliaca</a:t>
            </a:r>
            <a:r>
              <a:rPr lang="en-GB" altLang="en-US" sz="1600" dirty="0">
                <a:latin typeface="Book Antiqua" panose="02040602050305030304" pitchFamily="18" charset="0"/>
              </a:rPr>
              <a:t> – sacroiliac joint)</a:t>
            </a:r>
            <a:r>
              <a:rPr lang="sr-Cyrl-RS" altLang="en-US" sz="1600" dirty="0">
                <a:latin typeface="Book Antiqua" panose="02040602050305030304" pitchFamily="18" charset="0"/>
              </a:rPr>
              <a:t>) </a:t>
            </a:r>
          </a:p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It is formed by ossification of the joint of three bones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1)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ilii</a:t>
            </a:r>
            <a:r>
              <a:rPr lang="en-GB" altLang="en-US" sz="1600" b="1" dirty="0">
                <a:latin typeface="Book Antiqua" panose="02040602050305030304" pitchFamily="18" charset="0"/>
              </a:rPr>
              <a:t> s. ilium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2)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ishii</a:t>
            </a:r>
            <a:r>
              <a:rPr lang="en-GB" altLang="en-US" sz="1600" b="1" dirty="0">
                <a:latin typeface="Book Antiqua" panose="02040602050305030304" pitchFamily="18" charset="0"/>
              </a:rPr>
              <a:t> s.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ishium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3)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pubis</a:t>
            </a:r>
          </a:p>
        </p:txBody>
      </p:sp>
      <p:sp>
        <p:nvSpPr>
          <p:cNvPr id="30723" name="Rectangle 2"/>
          <p:cNvSpPr txBox="1">
            <a:spLocks noChangeArrowheads="1"/>
          </p:cNvSpPr>
          <p:nvPr/>
        </p:nvSpPr>
        <p:spPr bwMode="auto">
          <a:xfrm>
            <a:off x="466725" y="192088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 COXAE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</a:t>
            </a: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the hip bone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3217" r="38100" b="37549"/>
          <a:stretch>
            <a:fillRect/>
          </a:stretch>
        </p:blipFill>
        <p:spPr bwMode="auto">
          <a:xfrm>
            <a:off x="68263" y="3175000"/>
            <a:ext cx="4486275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3218" r="37869" b="37746"/>
          <a:stretch>
            <a:fillRect/>
          </a:stretch>
        </p:blipFill>
        <p:spPr bwMode="auto">
          <a:xfrm>
            <a:off x="4651375" y="3167063"/>
            <a:ext cx="4492625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Skelet nog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0C0B09"/>
              </a:clrFrom>
              <a:clrTo>
                <a:srgbClr val="0C0B0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95" b="48674"/>
          <a:stretch/>
        </p:blipFill>
        <p:spPr bwMode="auto">
          <a:xfrm>
            <a:off x="2915816" y="188640"/>
            <a:ext cx="3528392" cy="6272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109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/>
          </p:nvPr>
        </p:nvSpPr>
        <p:spPr>
          <a:xfrm>
            <a:off x="0" y="1057275"/>
            <a:ext cx="9109075" cy="52990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RS" altLang="en-US" sz="1600" dirty="0">
                <a:latin typeface="Book Antiqua" panose="02040602050305030304" pitchFamily="18" charset="0"/>
              </a:rPr>
              <a:t>1)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ilii</a:t>
            </a:r>
            <a:r>
              <a:rPr lang="en-GB" altLang="en-US" sz="1600" b="1" dirty="0">
                <a:latin typeface="Book Antiqua" panose="02040602050305030304" pitchFamily="18" charset="0"/>
              </a:rPr>
              <a:t> s. ilium</a:t>
            </a:r>
            <a:r>
              <a:rPr lang="sr-Cyrl-RS" altLang="en-US" sz="1600" b="1" dirty="0">
                <a:latin typeface="Book Antiqua" panose="02040602050305030304" pitchFamily="18" charset="0"/>
              </a:rPr>
              <a:t> </a:t>
            </a:r>
            <a:br>
              <a:rPr lang="en-GB" altLang="en-US" sz="1600" b="1" dirty="0">
                <a:latin typeface="Book Antiqua" panose="02040602050305030304" pitchFamily="18" charset="0"/>
              </a:rPr>
            </a:br>
            <a:r>
              <a:rPr lang="en-GB" altLang="en-US" sz="1600" b="1" dirty="0">
                <a:latin typeface="Book Antiqua" panose="02040602050305030304" pitchFamily="18" charset="0"/>
              </a:rPr>
              <a:t>          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the body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 of </a:t>
            </a:r>
            <a:r>
              <a:rPr lang="en-GB" altLang="en-US" sz="1600" dirty="0" err="1">
                <a:latin typeface="Book Antiqua" panose="02040602050305030304" pitchFamily="18" charset="0"/>
              </a:rPr>
              <a:t>illium</a:t>
            </a:r>
            <a:r>
              <a:rPr lang="en-GB" altLang="en-US" sz="1600" dirty="0">
                <a:latin typeface="Book Antiqua" panose="02040602050305030304" pitchFamily="18" charset="0"/>
              </a:rPr>
              <a:t>, together with the other parts of hip bone, forms </a:t>
            </a:r>
            <a:r>
              <a:rPr lang="en-GB" altLang="en-US" sz="1600" b="1" dirty="0">
                <a:latin typeface="Book Antiqua" panose="02040602050305030304" pitchFamily="18" charset="0"/>
              </a:rPr>
              <a:t>acetabulum,</a:t>
            </a:r>
            <a:br>
              <a:rPr lang="en-GB" altLang="en-US" sz="1600" b="1" dirty="0">
                <a:latin typeface="Book Antiqua" panose="02040602050305030304" pitchFamily="18" charset="0"/>
              </a:rPr>
            </a:br>
            <a:r>
              <a:rPr lang="en-GB" altLang="en-US" sz="1600" b="1" dirty="0">
                <a:latin typeface="Book Antiqua" panose="02040602050305030304" pitchFamily="18" charset="0"/>
              </a:rPr>
              <a:t>              </a:t>
            </a:r>
            <a:r>
              <a:rPr lang="en-GB" altLang="en-US" sz="1600" dirty="0">
                <a:latin typeface="Book Antiqua" panose="02040602050305030304" pitchFamily="18" charset="0"/>
              </a:rPr>
              <a:t>that articulates with the head of femur (forming art. coxae – hip joint)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the wing of ilium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ala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ossis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ilii</a:t>
            </a:r>
            <a:r>
              <a:rPr lang="en-GB" altLang="en-US" sz="1600" dirty="0">
                <a:latin typeface="Book Antiqua" panose="02040602050305030304" pitchFamily="18" charset="0"/>
              </a:rPr>
              <a:t>), has articular surface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facies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auricularis</a:t>
            </a:r>
            <a:r>
              <a:rPr lang="en-GB" altLang="en-US" sz="1600" dirty="0">
                <a:latin typeface="Book Antiqua" panose="02040602050305030304" pitchFamily="18" charset="0"/>
              </a:rPr>
              <a:t>, 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 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that articulates with sacral bone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forming 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sacroiliaca</a:t>
            </a:r>
            <a:r>
              <a:rPr lang="en-GB" altLang="en-US" sz="1600" dirty="0">
                <a:latin typeface="Book Antiqua" panose="02040602050305030304" pitchFamily="18" charset="0"/>
              </a:rPr>
              <a:t> – sacroiliac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superior margin of the iliac (hip) bone is in the form of iliac crest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crista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iliaca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br>
              <a:rPr lang="sr-Cyrl-RS" altLang="en-US" sz="1600" dirty="0">
                <a:latin typeface="Book Antiqua" panose="02040602050305030304" pitchFamily="18" charset="0"/>
              </a:rPr>
            </a:br>
            <a:endParaRPr lang="en-GB" altLang="en-US" sz="1600" b="1" dirty="0">
              <a:latin typeface="Book Antiqua" panose="02040602050305030304" pitchFamily="18" charset="0"/>
            </a:endParaRPr>
          </a:p>
        </p:txBody>
      </p:sp>
      <p:sp>
        <p:nvSpPr>
          <p:cNvPr id="30723" name="Rectangle 2"/>
          <p:cNvSpPr txBox="1">
            <a:spLocks noChangeArrowheads="1"/>
          </p:cNvSpPr>
          <p:nvPr/>
        </p:nvSpPr>
        <p:spPr bwMode="auto">
          <a:xfrm>
            <a:off x="466725" y="192088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 COXAE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</a:t>
            </a: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the hip bone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3217" r="38100" b="37549"/>
          <a:stretch>
            <a:fillRect/>
          </a:stretch>
        </p:blipFill>
        <p:spPr bwMode="auto">
          <a:xfrm>
            <a:off x="107950" y="2924175"/>
            <a:ext cx="4486275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3218" r="37869" b="37746"/>
          <a:stretch>
            <a:fillRect/>
          </a:stretch>
        </p:blipFill>
        <p:spPr bwMode="auto">
          <a:xfrm>
            <a:off x="4700588" y="2924175"/>
            <a:ext cx="4492625" cy="367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/>
          </p:nvPr>
        </p:nvSpPr>
        <p:spPr>
          <a:xfrm>
            <a:off x="-25400" y="741363"/>
            <a:ext cx="9109075" cy="52990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RS" altLang="en-US" sz="1600" dirty="0">
                <a:latin typeface="Book Antiqua" panose="02040602050305030304" pitchFamily="18" charset="0"/>
              </a:rPr>
              <a:t>2)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ishii</a:t>
            </a:r>
            <a:r>
              <a:rPr lang="en-GB" altLang="en-US" sz="1600" b="1" dirty="0">
                <a:latin typeface="Book Antiqua" panose="02040602050305030304" pitchFamily="18" charset="0"/>
              </a:rPr>
              <a:t> s.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ishium</a:t>
            </a:r>
            <a:br>
              <a:rPr lang="en-GB" altLang="en-US" sz="1600" b="1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dirty="0">
                <a:latin typeface="Book Antiqua" panose="02040602050305030304" pitchFamily="18" charset="0"/>
              </a:rPr>
              <a:t>the body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 of ischium together with the other parts of hip bone, forms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  </a:t>
            </a:r>
            <a:r>
              <a:rPr lang="en-GB" altLang="en-US" sz="1600" b="1" dirty="0">
                <a:latin typeface="Book Antiqua" panose="02040602050305030304" pitchFamily="18" charset="0"/>
              </a:rPr>
              <a:t>acetabulum, </a:t>
            </a:r>
            <a:r>
              <a:rPr lang="en-GB" altLang="en-US" sz="1600" dirty="0">
                <a:latin typeface="Book Antiqua" panose="02040602050305030304" pitchFamily="18" charset="0"/>
              </a:rPr>
              <a:t>that articulates with the head of femur (forming 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coxae</a:t>
            </a:r>
            <a:r>
              <a:rPr lang="en-GB" altLang="en-US" sz="1600" dirty="0">
                <a:latin typeface="Book Antiqua" panose="02040602050305030304" pitchFamily="18" charset="0"/>
              </a:rPr>
              <a:t> – hip joint)</a:t>
            </a:r>
            <a:br>
              <a:rPr lang="sr-Cyrl-RS" altLang="en-US" sz="1600" b="1" dirty="0">
                <a:latin typeface="Book Antiqua" panose="02040602050305030304" pitchFamily="18" charset="0"/>
              </a:rPr>
            </a:br>
            <a:r>
              <a:rPr lang="sr-Cyrl-RS" altLang="en-US" sz="1600" b="1" dirty="0">
                <a:latin typeface="Book Antiqua" panose="02040602050305030304" pitchFamily="18" charset="0"/>
              </a:rPr>
              <a:t>	- </a:t>
            </a:r>
            <a:r>
              <a:rPr lang="en-GB" altLang="en-US" sz="1600" dirty="0">
                <a:latin typeface="Book Antiqua" panose="02040602050305030304" pitchFamily="18" charset="0"/>
              </a:rPr>
              <a:t>branch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ramus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ossis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ischii</a:t>
            </a:r>
            <a:r>
              <a:rPr lang="sr-Cyrl-RS" altLang="en-US" sz="1600" dirty="0">
                <a:latin typeface="Book Antiqua" panose="02040602050305030304" pitchFamily="18" charset="0"/>
              </a:rPr>
              <a:t>), </a:t>
            </a:r>
            <a:r>
              <a:rPr lang="en-GB" altLang="en-US" sz="1600" dirty="0">
                <a:latin typeface="Book Antiqua" panose="02040602050305030304" pitchFamily="18" charset="0"/>
              </a:rPr>
              <a:t>combines with ramus inferior of pubic bone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3)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600" b="1" dirty="0">
                <a:latin typeface="Book Antiqua" panose="02040602050305030304" pitchFamily="18" charset="0"/>
              </a:rPr>
              <a:t> pubis</a:t>
            </a:r>
            <a:r>
              <a:rPr lang="sr-Cyrl-RS" altLang="en-US" sz="1600" b="1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pubic bone</a:t>
            </a:r>
            <a:r>
              <a:rPr lang="sr-Cyrl-RS" altLang="en-US" sz="1600" b="1" dirty="0">
                <a:latin typeface="Book Antiqua" panose="02040602050305030304" pitchFamily="18" charset="0"/>
              </a:rPr>
              <a:t>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dirty="0">
                <a:latin typeface="Book Antiqua" panose="02040602050305030304" pitchFamily="18" charset="0"/>
              </a:rPr>
              <a:t>the body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 of pubic bone articulates with the body of contralateral pubic bone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 (</a:t>
            </a:r>
            <a:r>
              <a:rPr lang="en-GB" altLang="en-US" sz="1600" dirty="0" err="1">
                <a:latin typeface="Book Antiqua" panose="02040602050305030304" pitchFamily="18" charset="0"/>
              </a:rPr>
              <a:t>symphisis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pubica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b="1" dirty="0">
                <a:latin typeface="Book Antiqua" panose="02040602050305030304" pitchFamily="18" charset="0"/>
              </a:rPr>
              <a:t>	</a:t>
            </a:r>
            <a:br>
              <a:rPr lang="en-GB" altLang="en-US" sz="1600" b="1" dirty="0">
                <a:latin typeface="Book Antiqua" panose="02040602050305030304" pitchFamily="18" charset="0"/>
              </a:rPr>
            </a:br>
            <a:r>
              <a:rPr lang="en-GB" altLang="en-US" sz="1600" b="1" dirty="0">
                <a:latin typeface="Book Antiqua" panose="02040602050305030304" pitchFamily="18" charset="0"/>
              </a:rPr>
              <a:t>           </a:t>
            </a:r>
            <a:r>
              <a:rPr lang="sr-Cyrl-RS" altLang="en-US" sz="1600" b="1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superior branch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ramus superior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ossis</a:t>
            </a:r>
            <a:r>
              <a:rPr lang="en-GB" altLang="en-US" sz="1600" b="1" dirty="0">
                <a:latin typeface="Book Antiqua" panose="02040602050305030304" pitchFamily="18" charset="0"/>
              </a:rPr>
              <a:t> pubis</a:t>
            </a:r>
            <a:r>
              <a:rPr lang="sr-Cyrl-RS" altLang="en-US" sz="1600" dirty="0">
                <a:latin typeface="Book Antiqua" panose="02040602050305030304" pitchFamily="18" charset="0"/>
              </a:rPr>
              <a:t>) </a:t>
            </a:r>
            <a:r>
              <a:rPr lang="en-GB" altLang="en-US" sz="1600" dirty="0">
                <a:latin typeface="Book Antiqua" panose="02040602050305030304" pitchFamily="18" charset="0"/>
              </a:rPr>
              <a:t>together with the other parts of hip bone,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  forms </a:t>
            </a:r>
            <a:r>
              <a:rPr lang="en-GB" altLang="en-US" sz="1600" b="1" dirty="0">
                <a:latin typeface="Book Antiqua" panose="02040602050305030304" pitchFamily="18" charset="0"/>
              </a:rPr>
              <a:t>acetabulum, </a:t>
            </a:r>
            <a:r>
              <a:rPr lang="en-GB" altLang="en-US" sz="1600" dirty="0">
                <a:latin typeface="Book Antiqua" panose="02040602050305030304" pitchFamily="18" charset="0"/>
              </a:rPr>
              <a:t>that articulates with the head of femur (forming hip joint)</a:t>
            </a:r>
            <a:br>
              <a:rPr lang="sr-Cyrl-RS" altLang="en-US" sz="1600" b="1" dirty="0">
                <a:latin typeface="Book Antiqua" panose="02040602050305030304" pitchFamily="18" charset="0"/>
              </a:rPr>
            </a:br>
            <a:r>
              <a:rPr lang="sr-Cyrl-RS" altLang="en-US" sz="1600" b="1" dirty="0">
                <a:latin typeface="Book Antiqua" panose="02040602050305030304" pitchFamily="18" charset="0"/>
              </a:rPr>
              <a:t>	- </a:t>
            </a:r>
            <a:r>
              <a:rPr lang="en-GB" altLang="en-US" sz="1600" dirty="0">
                <a:latin typeface="Book Antiqua" panose="02040602050305030304" pitchFamily="18" charset="0"/>
              </a:rPr>
              <a:t>inferior branch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ramus inferior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ossis</a:t>
            </a:r>
            <a:r>
              <a:rPr lang="en-GB" altLang="en-US" sz="1600" b="1" dirty="0">
                <a:latin typeface="Book Antiqua" panose="02040602050305030304" pitchFamily="18" charset="0"/>
              </a:rPr>
              <a:t> pubis</a:t>
            </a:r>
            <a:r>
              <a:rPr lang="en-GB" altLang="en-US" sz="1600" dirty="0">
                <a:latin typeface="Book Antiqua" panose="02040602050305030304" pitchFamily="18" charset="0"/>
              </a:rPr>
              <a:t>) combines with ramus of ischium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The body, superior and inferior ramus of the pubis together with the body and the ramus of ischium border aperture of the hip bone -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>
                <a:latin typeface="Book Antiqua" panose="02040602050305030304" pitchFamily="18" charset="0"/>
              </a:rPr>
              <a:t>foramen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obturatorium</a:t>
            </a:r>
            <a:endParaRPr lang="en-GB" altLang="en-US" sz="1600" b="1" dirty="0">
              <a:latin typeface="Book Antiqua" panose="02040602050305030304" pitchFamily="18" charset="0"/>
            </a:endParaRPr>
          </a:p>
        </p:txBody>
      </p:sp>
      <p:sp>
        <p:nvSpPr>
          <p:cNvPr id="30723" name="Rectangle 2"/>
          <p:cNvSpPr txBox="1">
            <a:spLocks noChangeArrowheads="1"/>
          </p:cNvSpPr>
          <p:nvPr/>
        </p:nvSpPr>
        <p:spPr bwMode="auto">
          <a:xfrm>
            <a:off x="466725" y="192088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 COXAE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</a:t>
            </a: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the hip bone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3217" r="38100" b="37549"/>
          <a:stretch>
            <a:fillRect/>
          </a:stretch>
        </p:blipFill>
        <p:spPr bwMode="auto">
          <a:xfrm>
            <a:off x="68263" y="3420937"/>
            <a:ext cx="4215705" cy="3460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t="3218" r="37869" b="37746"/>
          <a:stretch>
            <a:fillRect/>
          </a:stretch>
        </p:blipFill>
        <p:spPr bwMode="auto">
          <a:xfrm>
            <a:off x="4640263" y="3360292"/>
            <a:ext cx="4252217" cy="347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/>
          </p:nvPr>
        </p:nvSpPr>
        <p:spPr>
          <a:xfrm>
            <a:off x="0" y="981075"/>
            <a:ext cx="9072563" cy="52990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paired, long bone; the only bone in the thigh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the longest bone of the human body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its proximal end articulates with the hip bone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forming 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coxae</a:t>
            </a:r>
            <a:r>
              <a:rPr lang="en-GB" altLang="en-US" sz="1600" dirty="0">
                <a:latin typeface="Book Antiqua" panose="02040602050305030304" pitchFamily="18" charset="0"/>
              </a:rPr>
              <a:t> – the hip joint</a:t>
            </a:r>
            <a:r>
              <a:rPr lang="sr-Cyrl-RS" altLang="en-US" sz="1600" dirty="0">
                <a:latin typeface="Book Antiqua" panose="02040602050305030304" pitchFamily="18" charset="0"/>
              </a:rPr>
              <a:t>), </a:t>
            </a:r>
            <a:r>
              <a:rPr lang="en-GB" altLang="en-US" sz="1600" dirty="0">
                <a:latin typeface="Book Antiqua" panose="02040602050305030304" pitchFamily="18" charset="0"/>
              </a:rPr>
              <a:t>while distal end articulates with tibia and patella (forming art. genus – knee joint)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the parts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	1) the body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2) proximal end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proximalis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distal end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distalis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</a:t>
            </a:r>
            <a:r>
              <a:rPr lang="en-GB" altLang="en-US" sz="1600" dirty="0">
                <a:latin typeface="Book Antiqua" panose="02040602050305030304" pitchFamily="18" charset="0"/>
              </a:rPr>
              <a:t>	-</a:t>
            </a:r>
            <a:endParaRPr lang="en-GB" altLang="en-US" sz="1600" b="1" dirty="0">
              <a:latin typeface="Book Antiqua" panose="02040602050305030304" pitchFamily="18" charset="0"/>
            </a:endParaRPr>
          </a:p>
        </p:txBody>
      </p:sp>
      <p:sp>
        <p:nvSpPr>
          <p:cNvPr id="32771" name="Rectangle 2"/>
          <p:cNvSpPr txBox="1">
            <a:spLocks noChangeArrowheads="1"/>
          </p:cNvSpPr>
          <p:nvPr/>
        </p:nvSpPr>
        <p:spPr bwMode="auto">
          <a:xfrm>
            <a:off x="466725" y="263525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FEMUR</a:t>
            </a:r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3" t="3015" r="45575" b="37549"/>
          <a:stretch>
            <a:fillRect/>
          </a:stretch>
        </p:blipFill>
        <p:spPr bwMode="auto">
          <a:xfrm>
            <a:off x="0" y="3005138"/>
            <a:ext cx="3995738" cy="384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7" t="2841" r="38460" b="37746"/>
          <a:stretch>
            <a:fillRect/>
          </a:stretch>
        </p:blipFill>
        <p:spPr bwMode="auto">
          <a:xfrm>
            <a:off x="4716463" y="2974975"/>
            <a:ext cx="4043362" cy="387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/>
        </p:nvSpPr>
        <p:spPr bwMode="auto">
          <a:xfrm>
            <a:off x="2699793" y="192088"/>
            <a:ext cx="6069558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32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The bones – according to shape </a:t>
            </a:r>
            <a:endParaRPr lang="en-US" altLang="en-US" sz="32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/>
        </p:nvSpPr>
        <p:spPr bwMode="auto">
          <a:xfrm>
            <a:off x="0" y="908050"/>
            <a:ext cx="7597775" cy="594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►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long bones </a:t>
            </a:r>
            <a:r>
              <a:rPr lang="sr-Cyrl-R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</a:t>
            </a:r>
            <a:r>
              <a:rPr lang="sr-Cyrl-R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 longum </a:t>
            </a:r>
            <a:r>
              <a:rPr lang="sr-Latn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(ossa longa)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►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short bones </a:t>
            </a:r>
            <a:r>
              <a:rPr lang="sr-Cyrl-R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 breve </a:t>
            </a:r>
            <a:r>
              <a:rPr lang="sr-Latn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(ossa brevia)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►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flat bones </a:t>
            </a:r>
            <a:r>
              <a:rPr lang="sr-Cyrl-R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 planum </a:t>
            </a:r>
            <a:r>
              <a:rPr lang="sr-Latn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(ossa plana)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400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►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irregular bones </a:t>
            </a:r>
            <a:r>
              <a:rPr lang="sr-Latn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(ossa irregularia)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► </a:t>
            </a:r>
            <a:r>
              <a:rPr lang="en-GB" altLang="en-US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sesamoid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bones </a:t>
            </a:r>
            <a:r>
              <a:rPr lang="sr-Cyrl-R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(о</a:t>
            </a:r>
            <a:r>
              <a:rPr lang="en-GB" altLang="en-US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ssa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sesamoidea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sr-Latn-CS" altLang="en-US" sz="2400" i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i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    </a:t>
            </a:r>
            <a:endParaRPr lang="en-US" altLang="en-US" sz="2400" b="1" dirty="0">
              <a:solidFill>
                <a:schemeClr val="hlink"/>
              </a:solidFill>
              <a:latin typeface="Book Antiqua" panose="0204060205030503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1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7" t="2841" r="38460" b="37746"/>
          <a:stretch>
            <a:fillRect/>
          </a:stretch>
        </p:blipFill>
        <p:spPr bwMode="auto">
          <a:xfrm>
            <a:off x="5076825" y="3141663"/>
            <a:ext cx="3870325" cy="370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3" t="3015" r="45575" b="37549"/>
          <a:stretch>
            <a:fillRect/>
          </a:stretch>
        </p:blipFill>
        <p:spPr bwMode="auto">
          <a:xfrm>
            <a:off x="0" y="3141663"/>
            <a:ext cx="3854450" cy="370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8" name="Rectangle 2"/>
          <p:cNvSpPr>
            <a:spLocks noGrp="1" noChangeArrowheads="1"/>
          </p:cNvSpPr>
          <p:nvPr>
            <p:ph/>
          </p:nvPr>
        </p:nvSpPr>
        <p:spPr>
          <a:xfrm>
            <a:off x="46038" y="825500"/>
            <a:ext cx="9070975" cy="52990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	1) body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(shaft)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 3 </a:t>
            </a:r>
            <a:r>
              <a:rPr lang="en-GB" altLang="en-US" sz="1600" dirty="0">
                <a:latin typeface="Book Antiqua" panose="02040602050305030304" pitchFamily="18" charset="0"/>
              </a:rPr>
              <a:t>surfaces and</a:t>
            </a:r>
            <a:r>
              <a:rPr lang="sr-Cyrl-RS" altLang="en-US" sz="1600" dirty="0">
                <a:latin typeface="Book Antiqua" panose="02040602050305030304" pitchFamily="18" charset="0"/>
              </a:rPr>
              <a:t> 3 </a:t>
            </a:r>
            <a:r>
              <a:rPr lang="en-GB" altLang="en-US" sz="1600" dirty="0">
                <a:latin typeface="Book Antiqua" panose="02040602050305030304" pitchFamily="18" charset="0"/>
              </a:rPr>
              <a:t>margins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2) proximal end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proximalis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dirty="0">
                <a:latin typeface="Book Antiqua" panose="02040602050305030304" pitchFamily="18" charset="0"/>
              </a:rPr>
              <a:t>head of femur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caput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femoris</a:t>
            </a:r>
            <a:r>
              <a:rPr lang="sr-Cyrl-RS" altLang="en-US" sz="1600" dirty="0">
                <a:latin typeface="Book Antiqua" panose="02040602050305030304" pitchFamily="18" charset="0"/>
              </a:rPr>
              <a:t>),</a:t>
            </a:r>
            <a:r>
              <a:rPr lang="sr-Cyrl-RS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articulates with acetabulum of the hip bone (forming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  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coxae</a:t>
            </a:r>
            <a:r>
              <a:rPr lang="en-GB" altLang="en-US" sz="1600" dirty="0">
                <a:latin typeface="Book Antiqua" panose="02040602050305030304" pitchFamily="18" charset="0"/>
              </a:rPr>
              <a:t> – the hip joint)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- neck of femur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collum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femoris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r>
              <a:rPr lang="en-GB" altLang="en-US" sz="1600" dirty="0">
                <a:latin typeface="Book Antiqua" panose="02040602050305030304" pitchFamily="18" charset="0"/>
              </a:rPr>
              <a:t> – attachment of the joint </a:t>
            </a:r>
            <a:r>
              <a:rPr lang="en-GB" altLang="en-US" sz="1600" dirty="0" err="1">
                <a:latin typeface="Book Antiqua" panose="02040602050305030304" pitchFamily="18" charset="0"/>
              </a:rPr>
              <a:t>capsula</a:t>
            </a:r>
            <a:r>
              <a:rPr lang="en-GB" altLang="en-US" sz="1600" dirty="0">
                <a:latin typeface="Book Antiqua" panose="02040602050305030304" pitchFamily="18" charset="0"/>
              </a:rPr>
              <a:t> of the hip joint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- greater trochanter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trochanter major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r>
              <a:rPr lang="en-GB" altLang="en-US" sz="1600" dirty="0">
                <a:latin typeface="Book Antiqua" panose="02040602050305030304" pitchFamily="18" charset="0"/>
              </a:rPr>
              <a:t> – attachment of the muscles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- lesser trochanter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trochanter minor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r>
              <a:rPr lang="en-GB" altLang="en-US" sz="1600" dirty="0">
                <a:latin typeface="Book Antiqua" panose="02040602050305030304" pitchFamily="18" charset="0"/>
              </a:rPr>
              <a:t> – attachment of the muscles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 greater and lesser trochanters are connected by the ridges of the bone on the anterior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and posterior surface of the femur:</a:t>
            </a:r>
            <a:r>
              <a:rPr lang="sr-Cyrl-RS" altLang="en-US" sz="1600" dirty="0">
                <a:latin typeface="Book Antiqua" panose="02040602050305030304" pitchFamily="18" charset="0"/>
              </a:rPr>
              <a:t>			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                                   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anterior</a:t>
            </a:r>
            <a:r>
              <a:rPr lang="sr-Cyrl-RS" altLang="en-US" sz="1600" dirty="0">
                <a:latin typeface="Book Antiqua" panose="02040602050305030304" pitchFamily="18" charset="0"/>
              </a:rPr>
              <a:t>: </a:t>
            </a:r>
            <a:r>
              <a:rPr lang="en-GB" altLang="en-US" sz="1600" dirty="0" err="1">
                <a:latin typeface="Book Antiqua" panose="02040602050305030304" pitchFamily="18" charset="0"/>
              </a:rPr>
              <a:t>linea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intertrochanterica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		- </a:t>
            </a:r>
            <a:r>
              <a:rPr lang="en-GB" altLang="en-US" sz="1600" dirty="0">
                <a:latin typeface="Book Antiqua" panose="02040602050305030304" pitchFamily="18" charset="0"/>
              </a:rPr>
              <a:t>posterior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r>
              <a:rPr lang="en-GB" altLang="en-US" sz="1600" dirty="0">
                <a:latin typeface="Book Antiqua" panose="02040602050305030304" pitchFamily="18" charset="0"/>
              </a:rPr>
              <a:t> crista </a:t>
            </a:r>
            <a:r>
              <a:rPr lang="en-GB" altLang="en-US" sz="1600" dirty="0" err="1">
                <a:latin typeface="Book Antiqua" panose="02040602050305030304" pitchFamily="18" charset="0"/>
              </a:rPr>
              <a:t>intertrochanterica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endParaRPr lang="en-GB" altLang="en-US" sz="1600" b="1" dirty="0">
              <a:latin typeface="Book Antiqua" panose="02040602050305030304" pitchFamily="18" charset="0"/>
            </a:endParaRPr>
          </a:p>
        </p:txBody>
      </p:sp>
      <p:sp>
        <p:nvSpPr>
          <p:cNvPr id="32771" name="Rectangle 2"/>
          <p:cNvSpPr txBox="1">
            <a:spLocks noChangeArrowheads="1"/>
          </p:cNvSpPr>
          <p:nvPr/>
        </p:nvSpPr>
        <p:spPr bwMode="auto">
          <a:xfrm>
            <a:off x="466725" y="263525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FEMUR (</a:t>
            </a:r>
            <a:r>
              <a:rPr lang="en-U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thigh bone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GB" altLang="en-US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/>
          </p:nvPr>
        </p:nvSpPr>
        <p:spPr>
          <a:xfrm>
            <a:off x="46038" y="825500"/>
            <a:ext cx="9070975" cy="52990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	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distal end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distalis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 </a:t>
            </a:r>
            <a:r>
              <a:rPr lang="en-GB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condylus</a:t>
            </a:r>
            <a:r>
              <a:rPr lang="en-GB" altLang="en-US" sz="1600" b="1" dirty="0">
                <a:latin typeface="Book Antiqua" panose="02040602050305030304" pitchFamily="18" charset="0"/>
              </a:rPr>
              <a:t> medialis, </a:t>
            </a:r>
            <a:r>
              <a:rPr lang="en-GB" altLang="en-US" sz="1600" dirty="0">
                <a:latin typeface="Book Antiqua" panose="02040602050305030304" pitchFamily="18" charset="0"/>
              </a:rPr>
              <a:t>articular surface that articulates with tibia (forming the knee joint)</a:t>
            </a:r>
            <a:br>
              <a:rPr lang="en-GB" altLang="en-US" sz="1600" b="1" dirty="0">
                <a:latin typeface="Book Antiqua" panose="02040602050305030304" pitchFamily="18" charset="0"/>
              </a:rPr>
            </a:br>
            <a:r>
              <a:rPr lang="en-GB" altLang="en-US" sz="1600" b="1" dirty="0">
                <a:latin typeface="Book Antiqua" panose="02040602050305030304" pitchFamily="18" charset="0"/>
              </a:rPr>
              <a:t>	</a:t>
            </a:r>
            <a:r>
              <a:rPr lang="en-GB" altLang="en-US" sz="1600" dirty="0">
                <a:latin typeface="Book Antiqua" panose="02040602050305030304" pitchFamily="18" charset="0"/>
              </a:rPr>
              <a:t>-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condylus</a:t>
            </a:r>
            <a:r>
              <a:rPr lang="en-GB" altLang="en-US" sz="1600" b="1" dirty="0">
                <a:latin typeface="Book Antiqua" panose="02040602050305030304" pitchFamily="18" charset="0"/>
              </a:rPr>
              <a:t> lateralis, </a:t>
            </a:r>
            <a:r>
              <a:rPr lang="en-GB" altLang="en-US" sz="1600" dirty="0">
                <a:latin typeface="Book Antiqua" panose="02040602050305030304" pitchFamily="18" charset="0"/>
              </a:rPr>
              <a:t>articular surface that articulates with tibia (forming the knee joint)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- between the medial and lateral condyle, on the anterior surface of distal end is 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 </a:t>
            </a:r>
            <a:r>
              <a:rPr lang="en-GB" altLang="en-US" sz="1600" b="1" dirty="0">
                <a:latin typeface="Book Antiqua" panose="02040602050305030304" pitchFamily="18" charset="0"/>
              </a:rPr>
              <a:t>facies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patellaris</a:t>
            </a:r>
            <a:r>
              <a:rPr lang="en-GB" altLang="en-US" sz="1600" dirty="0">
                <a:latin typeface="Book Antiqua" panose="02040602050305030304" pitchFamily="18" charset="0"/>
              </a:rPr>
              <a:t>, with articulates with patella (forming the knee joint) and on the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 posterior surface of femur there is a deep notch called </a:t>
            </a:r>
            <a:r>
              <a:rPr lang="en-GB" altLang="en-US" sz="1600" b="1" dirty="0">
                <a:latin typeface="Book Antiqua" panose="02040602050305030304" pitchFamily="18" charset="0"/>
              </a:rPr>
              <a:t>fossa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intercondylaris</a:t>
            </a:r>
            <a:endParaRPr lang="en-GB" altLang="en-US" sz="1600" b="1" dirty="0">
              <a:latin typeface="Book Antiqua" panose="02040602050305030304" pitchFamily="18" charset="0"/>
            </a:endParaRPr>
          </a:p>
        </p:txBody>
      </p:sp>
      <p:sp>
        <p:nvSpPr>
          <p:cNvPr id="32771" name="Rectangle 2"/>
          <p:cNvSpPr txBox="1">
            <a:spLocks noChangeArrowheads="1"/>
          </p:cNvSpPr>
          <p:nvPr/>
        </p:nvSpPr>
        <p:spPr bwMode="auto">
          <a:xfrm>
            <a:off x="466725" y="263525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FEMUR</a:t>
            </a:r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3" t="3015" r="45575" b="37549"/>
          <a:stretch>
            <a:fillRect/>
          </a:stretch>
        </p:blipFill>
        <p:spPr bwMode="auto">
          <a:xfrm>
            <a:off x="0" y="2708921"/>
            <a:ext cx="4304258" cy="4139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7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47" t="2841" r="38460" b="37746"/>
          <a:stretch>
            <a:fillRect/>
          </a:stretch>
        </p:blipFill>
        <p:spPr bwMode="auto">
          <a:xfrm>
            <a:off x="4572000" y="2659063"/>
            <a:ext cx="4375150" cy="418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/>
          </p:nvPr>
        </p:nvSpPr>
        <p:spPr>
          <a:xfrm>
            <a:off x="46038" y="647700"/>
            <a:ext cx="9070975" cy="52990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paired, long bone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medial (inner) bone of lower leg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articulates with femur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forming the knee joint</a:t>
            </a:r>
            <a:r>
              <a:rPr lang="sr-Cyrl-RS" altLang="en-US" sz="1600" dirty="0">
                <a:latin typeface="Book Antiqua" panose="02040602050305030304" pitchFamily="18" charset="0"/>
              </a:rPr>
              <a:t>), </a:t>
            </a:r>
            <a:r>
              <a:rPr lang="en-GB" altLang="en-US" sz="1600" dirty="0">
                <a:latin typeface="Book Antiqua" panose="02040602050305030304" pitchFamily="18" charset="0"/>
              </a:rPr>
              <a:t>with fibula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>
                <a:latin typeface="Book Antiqua" panose="02040602050305030304" pitchFamily="18" charset="0"/>
              </a:rPr>
              <a:t>forming proximal </a:t>
            </a:r>
            <a:r>
              <a:rPr lang="sr-Latn-RS" altLang="en-US" sz="1600" dirty="0">
                <a:latin typeface="Book Antiqua" panose="02040602050305030304" pitchFamily="18" charset="0"/>
              </a:rPr>
              <a:t>and distal </a:t>
            </a:r>
            <a:r>
              <a:rPr lang="en-GB" altLang="en-US" sz="1600" dirty="0">
                <a:latin typeface="Book Antiqua" panose="02040602050305030304" pitchFamily="18" charset="0"/>
              </a:rPr>
              <a:t>tibiofibular joint</a:t>
            </a:r>
            <a:r>
              <a:rPr lang="sr-Cyrl-RS" altLang="en-US" sz="1600" dirty="0">
                <a:latin typeface="Book Antiqua" panose="02040602050305030304" pitchFamily="18" charset="0"/>
              </a:rPr>
              <a:t>) </a:t>
            </a:r>
            <a:r>
              <a:rPr lang="en-GB" altLang="en-US" sz="1600" dirty="0">
                <a:latin typeface="Book Antiqua" panose="02040602050305030304" pitchFamily="18" charset="0"/>
              </a:rPr>
              <a:t>and with talus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forming 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talocruralis</a:t>
            </a:r>
            <a:r>
              <a:rPr lang="en-GB" altLang="en-US" sz="1600" dirty="0">
                <a:latin typeface="Book Antiqua" panose="02040602050305030304" pitchFamily="18" charset="0"/>
              </a:rPr>
              <a:t> - ankle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parts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	1) the body (shaft)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	2) proximal end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proximalis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distal end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distalis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</a:t>
            </a:r>
            <a:endParaRPr lang="en-GB" altLang="en-US" sz="1600" dirty="0">
              <a:latin typeface="Book Antiqua" panose="02040602050305030304" pitchFamily="18" charset="0"/>
            </a:endParaRPr>
          </a:p>
        </p:txBody>
      </p:sp>
      <p:sp>
        <p:nvSpPr>
          <p:cNvPr id="34819" name="Rectangle 2"/>
          <p:cNvSpPr txBox="1">
            <a:spLocks noChangeArrowheads="1"/>
          </p:cNvSpPr>
          <p:nvPr/>
        </p:nvSpPr>
        <p:spPr bwMode="auto">
          <a:xfrm>
            <a:off x="466725" y="120650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TIBIA (shin)</a:t>
            </a: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6" t="3174" r="40047" b="37352"/>
          <a:stretch>
            <a:fillRect/>
          </a:stretch>
        </p:blipFill>
        <p:spPr bwMode="auto">
          <a:xfrm>
            <a:off x="46038" y="2943225"/>
            <a:ext cx="4387850" cy="391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8" t="2855" r="41745" b="37549"/>
          <a:stretch>
            <a:fillRect/>
          </a:stretch>
        </p:blipFill>
        <p:spPr bwMode="auto">
          <a:xfrm>
            <a:off x="4932363" y="2943225"/>
            <a:ext cx="3979862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/>
          </p:nvPr>
        </p:nvSpPr>
        <p:spPr>
          <a:xfrm>
            <a:off x="0" y="404664"/>
            <a:ext cx="9070975" cy="52990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	1) the body (shaft)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anterior margin is palpable subcutaneously</a:t>
            </a:r>
            <a:r>
              <a:rPr lang="sr-Cyrl-RS" altLang="en-US" sz="1600" dirty="0">
                <a:latin typeface="Book Antiqua" panose="02040602050305030304" pitchFamily="18" charset="0"/>
              </a:rPr>
              <a:t>; </a:t>
            </a:r>
            <a:r>
              <a:rPr lang="en-GB" altLang="en-US" sz="1600" dirty="0">
                <a:latin typeface="Book Antiqua" panose="02040602050305030304" pitchFamily="18" charset="0"/>
              </a:rPr>
              <a:t>its upper end is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tuberositas</a:t>
            </a:r>
            <a:r>
              <a:rPr lang="en-GB" altLang="en-US" sz="1600" b="1" dirty="0">
                <a:latin typeface="Book Antiqua" panose="02040602050305030304" pitchFamily="18" charset="0"/>
              </a:rPr>
              <a:t> tibiae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endParaRPr lang="en-GB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	2) proximal end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proximalis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-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condylus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medialis</a:t>
            </a:r>
            <a:r>
              <a:rPr lang="en-GB" altLang="en-US" sz="1600" b="1" dirty="0">
                <a:latin typeface="Book Antiqua" panose="02040602050305030304" pitchFamily="18" charset="0"/>
              </a:rPr>
              <a:t>, </a:t>
            </a:r>
            <a:r>
              <a:rPr lang="en-GB" altLang="en-US" sz="1600" dirty="0">
                <a:latin typeface="Book Antiqua" panose="02040602050305030304" pitchFamily="18" charset="0"/>
              </a:rPr>
              <a:t>with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articular surface that articulates with femur (forming knee joint)</a:t>
            </a:r>
            <a:br>
              <a:rPr lang="en-GB" altLang="en-US" sz="1600" b="1" dirty="0">
                <a:latin typeface="Book Antiqua" panose="02040602050305030304" pitchFamily="18" charset="0"/>
              </a:rPr>
            </a:br>
            <a:r>
              <a:rPr lang="en-GB" altLang="en-US" sz="1600" b="1" dirty="0">
                <a:latin typeface="Book Antiqua" panose="02040602050305030304" pitchFamily="18" charset="0"/>
              </a:rPr>
              <a:t>       </a:t>
            </a:r>
            <a:r>
              <a:rPr lang="en-GB" altLang="en-US" sz="1600" dirty="0">
                <a:latin typeface="Book Antiqua" panose="02040602050305030304" pitchFamily="18" charset="0"/>
              </a:rPr>
              <a:t>-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condylus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lateralis</a:t>
            </a:r>
            <a:r>
              <a:rPr lang="en-GB" altLang="en-US" sz="1600" b="1" dirty="0">
                <a:latin typeface="Book Antiqua" panose="02040602050305030304" pitchFamily="18" charset="0"/>
              </a:rPr>
              <a:t>, </a:t>
            </a:r>
            <a:r>
              <a:rPr lang="en-GB" altLang="en-US" sz="1600" dirty="0">
                <a:latin typeface="Book Antiqua" panose="02040602050305030304" pitchFamily="18" charset="0"/>
              </a:rPr>
              <a:t>with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articular surface that articulates with femur (forming knee joint),</a:t>
            </a:r>
            <a:br>
              <a:rPr lang="en-GB" altLang="en-US" sz="1600" b="1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on the lateral surface there is an articular surface that articulates with fibula (proximal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distal end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distalis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on the distal (bottom) surface there is articular surface that articulates with talus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forming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talocruralis</a:t>
            </a:r>
            <a:r>
              <a:rPr lang="en-GB" altLang="en-US" sz="1600" dirty="0">
                <a:latin typeface="Book Antiqua" panose="02040602050305030304" pitchFamily="18" charset="0"/>
              </a:rPr>
              <a:t> - ankle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- on the medial surface: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malleolus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medialis</a:t>
            </a:r>
            <a:r>
              <a:rPr lang="sr-Cyrl-RS" altLang="en-US" sz="1600" dirty="0">
                <a:latin typeface="Book Antiqua" panose="02040602050305030304" pitchFamily="18" charset="0"/>
              </a:rPr>
              <a:t>), </a:t>
            </a:r>
            <a:r>
              <a:rPr lang="en-GB" altLang="en-US" sz="1600" dirty="0">
                <a:latin typeface="Book Antiqua" panose="02040602050305030304" pitchFamily="18" charset="0"/>
              </a:rPr>
              <a:t>that also articulates with talus (ankle joint)</a:t>
            </a:r>
            <a:br>
              <a:rPr lang="sr-Cyrl-RS" altLang="en-US" sz="1600" b="1" dirty="0">
                <a:latin typeface="Book Antiqua" panose="02040602050305030304" pitchFamily="18" charset="0"/>
              </a:rPr>
            </a:br>
            <a:r>
              <a:rPr lang="en-GB" altLang="en-US" sz="1600" b="1" dirty="0">
                <a:latin typeface="Book Antiqua" panose="02040602050305030304" pitchFamily="18" charset="0"/>
              </a:rPr>
              <a:t>     </a:t>
            </a:r>
            <a:r>
              <a:rPr lang="en-GB" altLang="en-US" sz="1600" dirty="0">
                <a:latin typeface="Book Antiqua" panose="02040602050305030304" pitchFamily="18" charset="0"/>
              </a:rPr>
              <a:t>-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on the lateral surface: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incisura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fibularis</a:t>
            </a:r>
            <a:r>
              <a:rPr lang="en-GB" altLang="en-US" sz="1600" dirty="0">
                <a:latin typeface="Book Antiqua" panose="02040602050305030304" pitchFamily="18" charset="0"/>
              </a:rPr>
              <a:t>, that articulates with fibula (forming distal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</a:t>
            </a:r>
            <a:r>
              <a:rPr lang="en-GB" altLang="en-US" sz="1600" dirty="0" err="1">
                <a:latin typeface="Book Antiqua" panose="02040602050305030304" pitchFamily="18" charset="0"/>
              </a:rPr>
              <a:t>tibiofibular</a:t>
            </a:r>
            <a:r>
              <a:rPr lang="en-GB" altLang="en-US" sz="1600" dirty="0">
                <a:latin typeface="Book Antiqua" panose="02040602050305030304" pitchFamily="18" charset="0"/>
              </a:rPr>
              <a:t> joint)</a:t>
            </a:r>
          </a:p>
        </p:txBody>
      </p:sp>
      <p:sp>
        <p:nvSpPr>
          <p:cNvPr id="34819" name="Rectangle 2"/>
          <p:cNvSpPr txBox="1">
            <a:spLocks noChangeArrowheads="1"/>
          </p:cNvSpPr>
          <p:nvPr/>
        </p:nvSpPr>
        <p:spPr bwMode="auto">
          <a:xfrm>
            <a:off x="466725" y="0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TIBIA (</a:t>
            </a:r>
            <a:r>
              <a:rPr lang="en-U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shin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GB" altLang="en-US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6" t="3174" r="40047" b="37352"/>
          <a:stretch>
            <a:fillRect/>
          </a:stretch>
        </p:blipFill>
        <p:spPr bwMode="auto">
          <a:xfrm>
            <a:off x="611188" y="3582988"/>
            <a:ext cx="3683000" cy="328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48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8" t="2855" r="41745" b="37549"/>
          <a:stretch>
            <a:fillRect/>
          </a:stretch>
        </p:blipFill>
        <p:spPr bwMode="auto">
          <a:xfrm>
            <a:off x="5580063" y="3582988"/>
            <a:ext cx="3332162" cy="328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/>
          </p:nvPr>
        </p:nvSpPr>
        <p:spPr>
          <a:xfrm>
            <a:off x="0" y="188640"/>
            <a:ext cx="9072563" cy="5299075"/>
          </a:xfrm>
        </p:spPr>
        <p:txBody>
          <a:bodyPr/>
          <a:lstStyle/>
          <a:p>
            <a:pPr eaLnBrk="1" hangingPunct="1"/>
            <a:r>
              <a:rPr lang="en-GB" altLang="en-US" sz="1600" dirty="0">
                <a:latin typeface="Book Antiqua" panose="02040602050305030304" pitchFamily="18" charset="0"/>
              </a:rPr>
              <a:t>paired, long bone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600" dirty="0">
                <a:latin typeface="Book Antiqua" panose="02040602050305030304" pitchFamily="18" charset="0"/>
              </a:rPr>
              <a:t>lateral, external bone of the lower leg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600" dirty="0">
                <a:latin typeface="Book Antiqua" panose="02040602050305030304" pitchFamily="18" charset="0"/>
              </a:rPr>
              <a:t>proximal end articulates with tibia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forming proximal tibiofibular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r>
              <a:rPr lang="sr-Latn-RS" altLang="en-US" sz="1600" dirty="0">
                <a:latin typeface="Book Antiqua" panose="02040602050305030304" pitchFamily="18" charset="0"/>
              </a:rPr>
              <a:t>;</a:t>
            </a:r>
            <a:r>
              <a:rPr lang="en-GB" altLang="en-US" sz="1600" dirty="0">
                <a:latin typeface="Book Antiqua" panose="02040602050305030304" pitchFamily="18" charset="0"/>
              </a:rPr>
              <a:t> distal end articulates with tibia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forming </a:t>
            </a:r>
            <a:r>
              <a:rPr lang="sr-Latn-RS" altLang="en-US" sz="1600" dirty="0">
                <a:latin typeface="Book Antiqua" panose="02040602050305030304" pitchFamily="18" charset="0"/>
              </a:rPr>
              <a:t>dist</a:t>
            </a:r>
            <a:r>
              <a:rPr lang="en-GB" altLang="en-US" sz="1600" dirty="0">
                <a:latin typeface="Book Antiqua" panose="02040602050305030304" pitchFamily="18" charset="0"/>
              </a:rPr>
              <a:t>al tibiofibular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sr-Latn-RS" altLang="en-US" sz="1600" dirty="0">
                <a:latin typeface="Book Antiqua" panose="02040602050305030304" pitchFamily="18" charset="0"/>
              </a:rPr>
              <a:t>and with </a:t>
            </a:r>
            <a:r>
              <a:rPr lang="en-GB" altLang="en-US" sz="1600" dirty="0">
                <a:latin typeface="Book Antiqua" panose="02040602050305030304" pitchFamily="18" charset="0"/>
              </a:rPr>
              <a:t>talus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>
                <a:latin typeface="Book Antiqua" panose="02040602050305030304" pitchFamily="18" charset="0"/>
              </a:rPr>
              <a:t>forming 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talocruralis</a:t>
            </a:r>
            <a:r>
              <a:rPr lang="en-GB" altLang="en-US" sz="1600" dirty="0">
                <a:latin typeface="Book Antiqua" panose="02040602050305030304" pitchFamily="18" charset="0"/>
              </a:rPr>
              <a:t> – the ankle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en-GB" altLang="en-US" sz="1600" dirty="0">
                <a:latin typeface="Book Antiqua" panose="02040602050305030304" pitchFamily="18" charset="0"/>
              </a:rPr>
              <a:t>parts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	1) the body (shaft)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	2) proximal end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proximalis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</a:t>
            </a:r>
            <a:r>
              <a:rPr lang="en-GB" altLang="en-US" sz="1600" dirty="0">
                <a:latin typeface="Book Antiqua" panose="02040602050305030304" pitchFamily="18" charset="0"/>
              </a:rPr>
              <a:t>- </a:t>
            </a:r>
            <a:r>
              <a:rPr lang="sr-Latn-RS" altLang="en-US" sz="1600" dirty="0">
                <a:latin typeface="Book Antiqua" panose="02040602050305030304" pitchFamily="18" charset="0"/>
              </a:rPr>
              <a:t>head</a:t>
            </a:r>
            <a:r>
              <a:rPr lang="en-GB" altLang="en-US" sz="1600" dirty="0">
                <a:latin typeface="Book Antiqua" panose="02040602050305030304" pitchFamily="18" charset="0"/>
              </a:rPr>
              <a:t> of fibula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caput fibulae</a:t>
            </a:r>
            <a:r>
              <a:rPr lang="sr-Cyrl-RS" altLang="en-US" sz="1600" dirty="0">
                <a:latin typeface="Book Antiqua" panose="02040602050305030304" pitchFamily="18" charset="0"/>
              </a:rPr>
              <a:t>), </a:t>
            </a:r>
            <a:r>
              <a:rPr lang="en-GB" altLang="en-US" sz="1600" dirty="0">
                <a:latin typeface="Book Antiqua" panose="02040602050305030304" pitchFamily="18" charset="0"/>
              </a:rPr>
              <a:t>with articular surface that articulates with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  </a:t>
            </a:r>
            <a:r>
              <a:rPr lang="en-GB" altLang="en-US" sz="1600" dirty="0" err="1">
                <a:latin typeface="Book Antiqua" panose="02040602050305030304" pitchFamily="18" charset="0"/>
              </a:rPr>
              <a:t>condylus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lateralis</a:t>
            </a:r>
            <a:r>
              <a:rPr lang="en-GB" altLang="en-US" sz="1600" dirty="0">
                <a:latin typeface="Book Antiqua" panose="02040602050305030304" pitchFamily="18" charset="0"/>
              </a:rPr>
              <a:t> tibiae; upper end of the head is </a:t>
            </a:r>
            <a:r>
              <a:rPr lang="en-GB" altLang="en-US" sz="1600" b="1" dirty="0">
                <a:latin typeface="Book Antiqua" panose="02040602050305030304" pitchFamily="18" charset="0"/>
              </a:rPr>
              <a:t>apex capitis fibulae</a:t>
            </a:r>
            <a:r>
              <a:rPr lang="sr-Latn-RS" altLang="en-US" sz="1600" b="1" dirty="0">
                <a:latin typeface="Book Antiqua" panose="02040602050305030304" pitchFamily="18" charset="0"/>
              </a:rPr>
              <a:t> (top)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3) </a:t>
            </a:r>
            <a:r>
              <a:rPr lang="en-GB" altLang="en-US" sz="1600" dirty="0">
                <a:latin typeface="Book Antiqua" panose="02040602050305030304" pitchFamily="18" charset="0"/>
              </a:rPr>
              <a:t>neck of fibula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collum</a:t>
            </a:r>
            <a:r>
              <a:rPr lang="en-GB" altLang="en-US" sz="1600" b="1" dirty="0">
                <a:latin typeface="Book Antiqua" panose="02040602050305030304" pitchFamily="18" charset="0"/>
              </a:rPr>
              <a:t> fibulae</a:t>
            </a:r>
            <a:r>
              <a:rPr lang="en-GB" altLang="en-US" sz="1600" dirty="0">
                <a:latin typeface="Book Antiqua" panose="02040602050305030304" pitchFamily="18" charset="0"/>
              </a:rPr>
              <a:t>), connects the shaft and the proximal end of the fibula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distal end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distalis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dirty="0">
                <a:latin typeface="Book Antiqua" panose="02040602050305030304" pitchFamily="18" charset="0"/>
              </a:rPr>
              <a:t>lateral malleolus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malleolus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lateralis</a:t>
            </a:r>
            <a:r>
              <a:rPr lang="sr-Cyrl-RS" altLang="en-US" sz="1600" dirty="0">
                <a:latin typeface="Book Antiqua" panose="02040602050305030304" pitchFamily="18" charset="0"/>
              </a:rPr>
              <a:t>), </a:t>
            </a:r>
            <a:r>
              <a:rPr lang="en-GB" altLang="en-US" sz="1600" dirty="0">
                <a:latin typeface="Book Antiqua" panose="02040602050305030304" pitchFamily="18" charset="0"/>
              </a:rPr>
              <a:t>articulates with distal end of tibia (forming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 distal </a:t>
            </a:r>
            <a:r>
              <a:rPr lang="en-GB" altLang="en-US" sz="1600" dirty="0" err="1">
                <a:latin typeface="Book Antiqua" panose="02040602050305030304" pitchFamily="18" charset="0"/>
              </a:rPr>
              <a:t>tibiofibular</a:t>
            </a:r>
            <a:r>
              <a:rPr lang="en-GB" altLang="en-US" sz="1600" dirty="0">
                <a:latin typeface="Book Antiqua" panose="02040602050305030304" pitchFamily="18" charset="0"/>
              </a:rPr>
              <a:t> joint) and with talus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forming 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talocruralis</a:t>
            </a:r>
            <a:r>
              <a:rPr lang="en-GB" altLang="en-US" sz="1600" dirty="0">
                <a:latin typeface="Book Antiqua" panose="02040602050305030304" pitchFamily="18" charset="0"/>
              </a:rPr>
              <a:t> – the ankle joint)</a:t>
            </a:r>
            <a:endParaRPr lang="sr-Cyrl-RS" altLang="en-US" sz="1600" dirty="0">
              <a:latin typeface="Book Antiqua" panose="02040602050305030304" pitchFamily="18" charset="0"/>
            </a:endParaRPr>
          </a:p>
        </p:txBody>
      </p:sp>
      <p:sp>
        <p:nvSpPr>
          <p:cNvPr id="36867" name="Rectangle 2"/>
          <p:cNvSpPr txBox="1">
            <a:spLocks noChangeArrowheads="1"/>
          </p:cNvSpPr>
          <p:nvPr/>
        </p:nvSpPr>
        <p:spPr bwMode="auto">
          <a:xfrm>
            <a:off x="323528" y="116632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FIBULA</a:t>
            </a:r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6" t="3174" r="40047" b="37352"/>
          <a:stretch>
            <a:fillRect/>
          </a:stretch>
        </p:blipFill>
        <p:spPr bwMode="auto">
          <a:xfrm>
            <a:off x="2700338" y="4005064"/>
            <a:ext cx="3178175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584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8" t="2855" r="41745" b="37549"/>
          <a:stretch>
            <a:fillRect/>
          </a:stretch>
        </p:blipFill>
        <p:spPr bwMode="auto">
          <a:xfrm>
            <a:off x="5940425" y="3933056"/>
            <a:ext cx="2971800" cy="293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3" t="2676" r="40047" b="38190"/>
          <a:stretch>
            <a:fillRect/>
          </a:stretch>
        </p:blipFill>
        <p:spPr bwMode="auto">
          <a:xfrm>
            <a:off x="4067175" y="765175"/>
            <a:ext cx="4965700" cy="428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6867" name="Rectangle 2"/>
          <p:cNvSpPr>
            <a:spLocks noGrp="1" noChangeArrowheads="1"/>
          </p:cNvSpPr>
          <p:nvPr>
            <p:ph/>
          </p:nvPr>
        </p:nvSpPr>
        <p:spPr>
          <a:xfrm>
            <a:off x="36513" y="1746250"/>
            <a:ext cx="9107487" cy="5111750"/>
          </a:xfrm>
        </p:spPr>
        <p:txBody>
          <a:bodyPr/>
          <a:lstStyle/>
          <a:p>
            <a:pPr eaLnBrk="1" hangingPunct="1"/>
            <a:r>
              <a:rPr lang="en-GB" altLang="en-US" sz="1800" b="1" dirty="0">
                <a:latin typeface="Book Antiqua" panose="02040602050305030304" pitchFamily="18" charset="0"/>
              </a:rPr>
              <a:t>Ossa tarsi </a:t>
            </a:r>
            <a:r>
              <a:rPr lang="sr-Cyrl-RS" altLang="en-US" sz="1800" b="1" dirty="0">
                <a:latin typeface="Book Antiqua" panose="02040602050305030304" pitchFamily="18" charset="0"/>
              </a:rPr>
              <a:t>(</a:t>
            </a:r>
            <a:r>
              <a:rPr lang="en-GB" altLang="en-US" sz="1800" b="1" dirty="0">
                <a:latin typeface="Book Antiqua" panose="02040602050305030304" pitchFamily="18" charset="0"/>
              </a:rPr>
              <a:t>tarsal bone</a:t>
            </a:r>
            <a:r>
              <a:rPr lang="sr-Cyrl-RS" altLang="en-US" sz="1800" b="1" dirty="0">
                <a:latin typeface="Book Antiqua" panose="02040602050305030304" pitchFamily="18" charset="0"/>
              </a:rPr>
              <a:t>)</a:t>
            </a:r>
            <a:r>
              <a:rPr lang="sr-Cyrl-RS" altLang="en-US" sz="1800" dirty="0">
                <a:latin typeface="Book Antiqua" panose="02040602050305030304" pitchFamily="18" charset="0"/>
              </a:rPr>
              <a:t> -</a:t>
            </a:r>
            <a:r>
              <a:rPr lang="en-GB" altLang="en-US" sz="1800" dirty="0">
                <a:latin typeface="Book Antiqua" panose="02040602050305030304" pitchFamily="18" charset="0"/>
              </a:rPr>
              <a:t> 7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bones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b="1" dirty="0">
                <a:latin typeface="Book Antiqua" panose="02040602050305030304" pitchFamily="18" charset="0"/>
              </a:rPr>
              <a:t>talus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b="1" dirty="0">
                <a:latin typeface="Book Antiqua" panose="02040602050305030304" pitchFamily="18" charset="0"/>
              </a:rPr>
              <a:t>calcaneus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naviculare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en-GB" altLang="en-US" sz="1800" dirty="0" err="1">
                <a:latin typeface="Book Antiqua" panose="02040602050305030304" pitchFamily="18" charset="0"/>
              </a:rPr>
              <a:t>navicular</a:t>
            </a:r>
            <a:r>
              <a:rPr lang="en-GB" altLang="en-US" sz="1800" dirty="0">
                <a:latin typeface="Book Antiqua" panose="02040602050305030304" pitchFamily="18" charset="0"/>
              </a:rPr>
              <a:t> bone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cuboideum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en-GB" altLang="en-US" sz="1800" dirty="0">
                <a:latin typeface="Book Antiqua" panose="02040602050305030304" pitchFamily="18" charset="0"/>
              </a:rPr>
              <a:t>cuboid bone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cuneiforme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mediale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 (</a:t>
            </a:r>
            <a:r>
              <a:rPr lang="en-GB" altLang="en-US" sz="1800" dirty="0">
                <a:latin typeface="Book Antiqua" panose="02040602050305030304" pitchFamily="18" charset="0"/>
              </a:rPr>
              <a:t>medial cuneiform bone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cuneiforme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intermedium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en-GB" altLang="en-US" sz="1800" dirty="0">
                <a:latin typeface="Book Antiqua" panose="02040602050305030304" pitchFamily="18" charset="0"/>
              </a:rPr>
              <a:t>middle cuneiform bone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os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cuneiforme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laterale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 (</a:t>
            </a:r>
            <a:r>
              <a:rPr lang="en-GB" altLang="en-US" sz="1800" dirty="0">
                <a:latin typeface="Book Antiqua" panose="02040602050305030304" pitchFamily="18" charset="0"/>
              </a:rPr>
              <a:t>lateral cuneiform bone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b="1" dirty="0">
                <a:latin typeface="Book Antiqua" panose="02040602050305030304" pitchFamily="18" charset="0"/>
              </a:rPr>
              <a:t>Ossa metatarsi (metatarsal bones</a:t>
            </a:r>
            <a:r>
              <a:rPr lang="sr-Cyrl-RS" altLang="en-US" sz="1800" b="1" dirty="0">
                <a:latin typeface="Book Antiqua" panose="02040602050305030304" pitchFamily="18" charset="0"/>
              </a:rPr>
              <a:t>)</a:t>
            </a:r>
            <a:r>
              <a:rPr lang="sr-Cyrl-RS" altLang="en-US" sz="1800" dirty="0">
                <a:latin typeface="Book Antiqua" panose="02040602050305030304" pitchFamily="18" charset="0"/>
              </a:rPr>
              <a:t> - 5 </a:t>
            </a:r>
            <a:r>
              <a:rPr lang="en-GB" altLang="en-US" sz="1800" dirty="0">
                <a:latin typeface="Book Antiqua" panose="02040602050305030304" pitchFamily="18" charset="0"/>
              </a:rPr>
              <a:t>long bones – have the body (shaft)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b="1" dirty="0">
                <a:latin typeface="Book Antiqua" panose="02040602050305030304" pitchFamily="18" charset="0"/>
              </a:rPr>
              <a:t>corpus</a:t>
            </a:r>
            <a:r>
              <a:rPr lang="en-GB" altLang="en-US" sz="1800" dirty="0">
                <a:latin typeface="Book Antiqua" panose="02040602050305030304" pitchFamily="18" charset="0"/>
              </a:rPr>
              <a:t>) and two ends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b="1" dirty="0">
                <a:latin typeface="Book Antiqua" panose="02040602050305030304" pitchFamily="18" charset="0"/>
              </a:rPr>
              <a:t>basis </a:t>
            </a:r>
            <a:r>
              <a:rPr lang="en-GB" altLang="en-US" sz="1800" dirty="0">
                <a:latin typeface="Book Antiqua" panose="02040602050305030304" pitchFamily="18" charset="0"/>
              </a:rPr>
              <a:t>(proximal end</a:t>
            </a:r>
            <a:r>
              <a:rPr lang="sr-Cyrl-RS" altLang="en-US" sz="1800" dirty="0">
                <a:latin typeface="Book Antiqua" panose="02040602050305030304" pitchFamily="18" charset="0"/>
              </a:rPr>
              <a:t>) – </a:t>
            </a:r>
            <a:r>
              <a:rPr lang="en-GB" altLang="en-US" sz="1800" dirty="0">
                <a:latin typeface="Book Antiqua" panose="02040602050305030304" pitchFamily="18" charset="0"/>
              </a:rPr>
              <a:t>articulates with tarsal bones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b="1" dirty="0">
                <a:latin typeface="Book Antiqua" panose="02040602050305030304" pitchFamily="18" charset="0"/>
              </a:rPr>
              <a:t>caput</a:t>
            </a:r>
            <a:r>
              <a:rPr lang="en-GB" altLang="en-US" sz="1800" dirty="0">
                <a:latin typeface="Book Antiqua" panose="02040602050305030304" pitchFamily="18" charset="0"/>
              </a:rPr>
              <a:t> (head)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>
                <a:latin typeface="Book Antiqua" panose="02040602050305030304" pitchFamily="18" charset="0"/>
              </a:rPr>
              <a:t>distal end</a:t>
            </a:r>
            <a:r>
              <a:rPr lang="sr-Cyrl-RS" altLang="en-US" sz="1800" dirty="0">
                <a:latin typeface="Book Antiqua" panose="02040602050305030304" pitchFamily="18" charset="0"/>
              </a:rPr>
              <a:t>) – </a:t>
            </a:r>
            <a:r>
              <a:rPr lang="en-GB" altLang="en-US" sz="1800" dirty="0">
                <a:latin typeface="Book Antiqua" panose="02040602050305030304" pitchFamily="18" charset="0"/>
              </a:rPr>
              <a:t>articulates with corresponding proximal phalanx of the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toe</a:t>
            </a:r>
            <a:endParaRPr lang="sr-Cyrl-RS" altLang="en-US" sz="1600" dirty="0"/>
          </a:p>
        </p:txBody>
      </p:sp>
      <p:sp>
        <p:nvSpPr>
          <p:cNvPr id="37891" name="Rectangle 2"/>
          <p:cNvSpPr txBox="1">
            <a:spLocks noChangeArrowheads="1"/>
          </p:cNvSpPr>
          <p:nvPr/>
        </p:nvSpPr>
        <p:spPr bwMode="auto">
          <a:xfrm>
            <a:off x="466725" y="120650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OSSA PEDIS (the bones of the foot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GB" altLang="en-US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6869" name="TextBox 1"/>
          <p:cNvSpPr txBox="1">
            <a:spLocks noChangeArrowheads="1"/>
          </p:cNvSpPr>
          <p:nvPr/>
        </p:nvSpPr>
        <p:spPr bwMode="auto">
          <a:xfrm>
            <a:off x="85725" y="728663"/>
            <a:ext cx="524374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AutoNum type="arabicParenR"/>
            </a:pPr>
            <a:r>
              <a:rPr lang="en-GB" altLang="en-US" b="1" dirty="0">
                <a:latin typeface="Book Antiqua" panose="02040602050305030304" pitchFamily="18" charset="0"/>
              </a:rPr>
              <a:t>Ossa tarsi </a:t>
            </a:r>
            <a:r>
              <a:rPr lang="sr-Cyrl-RS" altLang="en-US" b="1" dirty="0">
                <a:latin typeface="Book Antiqua" panose="02040602050305030304" pitchFamily="18" charset="0"/>
              </a:rPr>
              <a:t>(</a:t>
            </a:r>
            <a:r>
              <a:rPr lang="en-GB" altLang="en-US" b="1" dirty="0">
                <a:latin typeface="Book Antiqua" panose="02040602050305030304" pitchFamily="18" charset="0"/>
              </a:rPr>
              <a:t>tarsal bones</a:t>
            </a:r>
            <a:r>
              <a:rPr lang="sr-Cyrl-RS" altLang="en-US" b="1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AutoNum type="arabicParenR"/>
            </a:pPr>
            <a:r>
              <a:rPr lang="en-GB" altLang="en-US" b="1" dirty="0">
                <a:latin typeface="Book Antiqua" panose="02040602050305030304" pitchFamily="18" charset="0"/>
              </a:rPr>
              <a:t>Ossa metatarsi (metatarsal bones</a:t>
            </a:r>
            <a:r>
              <a:rPr lang="sr-Cyrl-RS" altLang="en-US" b="1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AutoNum type="arabicParenR"/>
            </a:pPr>
            <a:r>
              <a:rPr lang="sr-Cyrl-RS" dirty="0"/>
              <a:t> </a:t>
            </a:r>
            <a:r>
              <a:rPr lang="en-GB" altLang="en-US" b="1" dirty="0">
                <a:latin typeface="Book Antiqua" panose="02040602050305030304" pitchFamily="18" charset="0"/>
              </a:rPr>
              <a:t>Ossa </a:t>
            </a:r>
            <a:r>
              <a:rPr lang="en-GB" altLang="en-US" b="1" dirty="0" err="1">
                <a:latin typeface="Book Antiqua" panose="02040602050305030304" pitchFamily="18" charset="0"/>
              </a:rPr>
              <a:t>digitorum</a:t>
            </a:r>
            <a:r>
              <a:rPr lang="en-GB" altLang="en-US" b="1" dirty="0">
                <a:latin typeface="Book Antiqua" panose="02040602050305030304" pitchFamily="18" charset="0"/>
              </a:rPr>
              <a:t> </a:t>
            </a:r>
            <a:r>
              <a:rPr lang="en-GB" altLang="en-US" b="1" dirty="0" err="1">
                <a:latin typeface="Book Antiqua" panose="02040602050305030304" pitchFamily="18" charset="0"/>
              </a:rPr>
              <a:t>pedis</a:t>
            </a:r>
            <a:r>
              <a:rPr lang="en-GB" altLang="en-US" b="1" dirty="0">
                <a:latin typeface="Book Antiqua" panose="02040602050305030304" pitchFamily="18" charset="0"/>
              </a:rPr>
              <a:t> </a:t>
            </a:r>
            <a:r>
              <a:rPr lang="sr-Cyrl-RS" altLang="en-US" b="1" dirty="0">
                <a:latin typeface="Book Antiqua" panose="02040602050305030304" pitchFamily="18" charset="0"/>
              </a:rPr>
              <a:t>(</a:t>
            </a:r>
            <a:r>
              <a:rPr lang="en-GB" altLang="en-US" b="1" dirty="0">
                <a:latin typeface="Book Antiqua" panose="02040602050305030304" pitchFamily="18" charset="0"/>
              </a:rPr>
              <a:t>the bones of the toes</a:t>
            </a:r>
            <a:r>
              <a:rPr lang="sr-Cyrl-RS" altLang="en-US" b="1" dirty="0">
                <a:latin typeface="Book Antiqua" panose="02040602050305030304" pitchFamily="18" charset="0"/>
              </a:rPr>
              <a:t>)</a:t>
            </a:r>
            <a:endParaRPr lang="en-GB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3" t="2676" r="40047" b="38190"/>
          <a:stretch>
            <a:fillRect/>
          </a:stretch>
        </p:blipFill>
        <p:spPr bwMode="auto">
          <a:xfrm>
            <a:off x="5292725" y="3644900"/>
            <a:ext cx="3671888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7891" name="Rectangle 2"/>
          <p:cNvSpPr>
            <a:spLocks noGrp="1" noChangeArrowheads="1"/>
          </p:cNvSpPr>
          <p:nvPr>
            <p:ph/>
          </p:nvPr>
        </p:nvSpPr>
        <p:spPr>
          <a:xfrm>
            <a:off x="26988" y="836613"/>
            <a:ext cx="9107487" cy="5111750"/>
          </a:xfrm>
        </p:spPr>
        <p:txBody>
          <a:bodyPr/>
          <a:lstStyle/>
          <a:p>
            <a:pPr eaLnBrk="1" hangingPunct="1"/>
            <a:r>
              <a:rPr lang="en-GB" altLang="en-US" sz="1800" b="1" dirty="0">
                <a:latin typeface="Book Antiqua" panose="02040602050305030304" pitchFamily="18" charset="0"/>
              </a:rPr>
              <a:t>Ossa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digitorum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pedis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sr-Cyrl-RS" altLang="en-US" sz="1800" b="1" dirty="0">
                <a:latin typeface="Book Antiqua" panose="02040602050305030304" pitchFamily="18" charset="0"/>
              </a:rPr>
              <a:t>(</a:t>
            </a:r>
            <a:r>
              <a:rPr lang="en-GB" altLang="en-US" sz="1800" b="1" dirty="0">
                <a:latin typeface="Book Antiqua" panose="02040602050305030304" pitchFamily="18" charset="0"/>
              </a:rPr>
              <a:t>the bones of the toes - phalanges</a:t>
            </a:r>
            <a:r>
              <a:rPr lang="sr-Cyrl-RS" altLang="en-US" sz="1800" b="1" dirty="0">
                <a:latin typeface="Book Antiqua" panose="02040602050305030304" pitchFamily="18" charset="0"/>
              </a:rPr>
              <a:t>) - 14 </a:t>
            </a:r>
            <a:r>
              <a:rPr lang="en-GB" altLang="en-US" sz="1800" b="1" dirty="0">
                <a:latin typeface="Book Antiqua" panose="02040602050305030304" pitchFamily="18" charset="0"/>
              </a:rPr>
              <a:t>bones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toes are formed by joints of the phalanges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the first toe has two phalanges</a:t>
            </a:r>
            <a:r>
              <a:rPr lang="sr-Cyrl-RS" altLang="en-US" sz="1800" dirty="0">
                <a:latin typeface="Book Antiqua" panose="02040602050305030304" pitchFamily="18" charset="0"/>
              </a:rPr>
              <a:t>, </a:t>
            </a:r>
            <a:r>
              <a:rPr lang="en-GB" altLang="en-US" sz="1800" dirty="0">
                <a:latin typeface="Book Antiqua" panose="02040602050305030304" pitchFamily="18" charset="0"/>
              </a:rPr>
              <a:t>while the rest of the toes have the three phalanges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1) </a:t>
            </a:r>
            <a:r>
              <a:rPr lang="en-GB" altLang="en-US" sz="1800" dirty="0">
                <a:latin typeface="Book Antiqua" panose="02040602050305030304" pitchFamily="18" charset="0"/>
              </a:rPr>
              <a:t>phalanx </a:t>
            </a:r>
            <a:r>
              <a:rPr lang="en-GB" altLang="en-US" sz="1800" dirty="0" err="1">
                <a:latin typeface="Book Antiqua" panose="02040602050305030304" pitchFamily="18" charset="0"/>
              </a:rPr>
              <a:t>proximalis</a:t>
            </a:r>
            <a:r>
              <a:rPr lang="en-GB" altLang="en-US" sz="1800" dirty="0">
                <a:latin typeface="Book Antiqua" panose="02040602050305030304" pitchFamily="18" charset="0"/>
              </a:rPr>
              <a:t>, its basis articulates with metatarsal bone, and its head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articulates with middle phalanx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2) phalanx media</a:t>
            </a:r>
            <a:r>
              <a:rPr lang="sr-Cyrl-RS" altLang="en-US" sz="1800" dirty="0">
                <a:latin typeface="Book Antiqua" panose="02040602050305030304" pitchFamily="18" charset="0"/>
              </a:rPr>
              <a:t>, </a:t>
            </a:r>
            <a:r>
              <a:rPr lang="en-GB" altLang="en-US" sz="1800" dirty="0">
                <a:latin typeface="Book Antiqua" panose="02040602050305030304" pitchFamily="18" charset="0"/>
              </a:rPr>
              <a:t>its basis articulates with proximal phalanx, and its head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articulates with distal phalanx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3) </a:t>
            </a:r>
            <a:r>
              <a:rPr lang="en-GB" altLang="en-US" sz="1800" dirty="0" err="1">
                <a:latin typeface="Book Antiqua" panose="02040602050305030304" pitchFamily="18" charset="0"/>
              </a:rPr>
              <a:t>phalax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distalis</a:t>
            </a:r>
            <a:r>
              <a:rPr lang="sr-Cyrl-RS" altLang="en-US" sz="1800" dirty="0">
                <a:latin typeface="Book Antiqua" panose="02040602050305030304" pitchFamily="18" charset="0"/>
              </a:rPr>
              <a:t>, </a:t>
            </a:r>
            <a:r>
              <a:rPr lang="en-GB" altLang="en-US" sz="1800" dirty="0">
                <a:latin typeface="Book Antiqua" panose="02040602050305030304" pitchFamily="18" charset="0"/>
              </a:rPr>
              <a:t>its basis articulates with middle phalanx</a:t>
            </a:r>
          </a:p>
          <a:p>
            <a:pPr marL="0" indent="0" eaLnBrk="1" hangingPunct="1"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the first toe has only two phalanges 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1) phalanx proximalis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2) phalax distalis</a:t>
            </a:r>
          </a:p>
          <a:p>
            <a:pPr eaLnBrk="1" hangingPunct="1"/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endParaRPr lang="sr-Cyrl-RS" altLang="en-US" sz="1600" dirty="0"/>
          </a:p>
        </p:txBody>
      </p:sp>
      <p:sp>
        <p:nvSpPr>
          <p:cNvPr id="39939" name="Rectangle 2"/>
          <p:cNvSpPr txBox="1">
            <a:spLocks noChangeArrowheads="1"/>
          </p:cNvSpPr>
          <p:nvPr/>
        </p:nvSpPr>
        <p:spPr bwMode="auto">
          <a:xfrm>
            <a:off x="466725" y="192088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OSSA PEDIS (</a:t>
            </a:r>
            <a:r>
              <a:rPr lang="en-U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the bones of the foot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GB" altLang="en-US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/>
        </p:nvSpPr>
        <p:spPr bwMode="auto">
          <a:xfrm>
            <a:off x="468313" y="79375"/>
            <a:ext cx="8229600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JOINTS OF LOWER LIMB</a:t>
            </a:r>
            <a:endParaRPr lang="sr-Cyrl-RS" alt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/>
        </p:nvSpPr>
        <p:spPr bwMode="auto">
          <a:xfrm>
            <a:off x="6350" y="692150"/>
            <a:ext cx="5508625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Artt. cinguli pe</a:t>
            </a:r>
            <a:r>
              <a:rPr lang="en-GB" altLang="en-US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lvici</a:t>
            </a:r>
            <a:r>
              <a:rPr lang="sr-Latn-CS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(</a:t>
            </a:r>
            <a:r>
              <a:rPr lang="en-GB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pelvic joints</a:t>
            </a:r>
            <a:r>
              <a:rPr lang="sr-Latn-CS" altLang="en-US" sz="20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Latn-CS" altLang="en-US" sz="2000" b="1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Symphisis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pubica</a:t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endParaRPr lang="sr-Cyrl-R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Art. s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acroiliaca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(sacroiliac joint</a:t>
            </a: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b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endParaRPr lang="sr-Cyrl-R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Sacro-ischiadic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ligaments</a:t>
            </a: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:</a:t>
            </a:r>
            <a:b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lig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.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sacrotuberale</a:t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lig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.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sacrospinale</a:t>
            </a: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40964" name="Rectangle 4"/>
          <p:cNvSpPr>
            <a:spLocks noGrp="1" noChangeArrowheads="1"/>
          </p:cNvSpPr>
          <p:nvPr/>
        </p:nvSpPr>
        <p:spPr bwMode="auto">
          <a:xfrm>
            <a:off x="6350" y="4724400"/>
            <a:ext cx="5076825" cy="205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Artt. membri </a:t>
            </a:r>
            <a:r>
              <a:rPr lang="en-GB" altLang="en-US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inf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erioris liberi</a:t>
            </a:r>
            <a:endParaRPr lang="sr-Latn-CS" altLang="en-US" sz="1800" b="1" i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  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Art. </a:t>
            </a:r>
            <a:r>
              <a:rPr lang="sr-Latn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oxae</a:t>
            </a:r>
            <a:r>
              <a:rPr lang="sr-Latn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(hip joint)</a:t>
            </a: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    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Art. </a:t>
            </a:r>
            <a:r>
              <a:rPr lang="sr-Latn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g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enus</a:t>
            </a:r>
            <a:r>
              <a:rPr lang="sr-Latn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(knee joint)</a:t>
            </a: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    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Art. </a:t>
            </a:r>
            <a:r>
              <a:rPr lang="sr-Latn-RS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ibiofibularis</a:t>
            </a:r>
            <a:r>
              <a:rPr lang="sr-Latn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prox. and dist.</a:t>
            </a: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    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Art. </a:t>
            </a:r>
            <a:r>
              <a:rPr lang="sr-Latn-RS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alocruralis</a:t>
            </a:r>
            <a:r>
              <a:rPr lang="sr-Latn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(ankle joint)</a:t>
            </a: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         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 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Art</a:t>
            </a:r>
            <a:r>
              <a:rPr lang="en-U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t.</a:t>
            </a: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sr-Latn-RS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p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edis</a:t>
            </a:r>
            <a:r>
              <a:rPr lang="sr-Latn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(joints of foot)</a:t>
            </a: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altLang="en-US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2" t="6172" r="53735" b="8617"/>
          <a:stretch>
            <a:fillRect/>
          </a:stretch>
        </p:blipFill>
        <p:spPr bwMode="auto">
          <a:xfrm>
            <a:off x="5364088" y="765175"/>
            <a:ext cx="3800475" cy="591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9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9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09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09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685800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altLang="en-US" sz="34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ARTICULATIO COXAE</a:t>
            </a:r>
            <a:r>
              <a:rPr lang="sr-Cyrl-RS" altLang="en-US" sz="34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(</a:t>
            </a:r>
            <a:r>
              <a:rPr lang="en-GB" altLang="en-US" sz="34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the hip joint</a:t>
            </a:r>
            <a:r>
              <a:rPr lang="sr-Cyrl-RS" altLang="en-US" sz="34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)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343400" y="620688"/>
            <a:ext cx="4800600" cy="617788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Articular surfaces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sr-Latn-C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sr-Latn-CS" altLang="en-US" sz="1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Latn-CS" altLang="en-US" sz="1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Facies </a:t>
            </a:r>
            <a:r>
              <a:rPr lang="en-US" altLang="en-US" sz="18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lunata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– acetabulum </a:t>
            </a:r>
            <a:r>
              <a:rPr lang="sr-Latn-CS" altLang="en-US" sz="1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(hip bone)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Latn-CS" altLang="en-US" sz="18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Caput femoris </a:t>
            </a:r>
            <a:r>
              <a:rPr lang="en-US" altLang="en-US" sz="1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RS" altLang="en-US" sz="1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(head of femur)</a:t>
            </a:r>
            <a:endParaRPr lang="en-US" altLang="en-US" sz="18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altLang="en-US" sz="1800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                                        </a:t>
            </a:r>
            <a:endParaRPr lang="sr-Latn-CS" altLang="en-US" sz="18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Joint ligaments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  </a:t>
            </a:r>
            <a:endParaRPr lang="sr-Latn-CS" altLang="en-US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Latn-CS" altLang="en-US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Zona orbicularis (deep located)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Lig. </a:t>
            </a:r>
            <a:r>
              <a:rPr lang="en-US" altLang="en-US" sz="18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liofemorale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(pars transversa et descendens)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(at front and upper side of joint capsule)</a:t>
            </a:r>
            <a:endParaRPr lang="sr-Latn-CS" altLang="en-US" sz="1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Lig. pubofemorale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sr-Latn-CS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(at front and inferior side of joint capsule)</a:t>
            </a:r>
            <a:endParaRPr lang="sr-Latn-CS" altLang="en-US" sz="1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Lig. ischiofemorale</a:t>
            </a:r>
          </a:p>
          <a:p>
            <a:pPr eaLnBrk="1" hangingPunct="1">
              <a:lnSpc>
                <a:spcPct val="80000"/>
              </a:lnSpc>
              <a:buNone/>
              <a:defRPr/>
            </a:pP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sr-Latn-CS" altLang="en-US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(at back side of joint capsule)</a:t>
            </a:r>
            <a:endParaRPr lang="sr-Latn-CS" altLang="en-US" sz="1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Lig. capitis femoris </a:t>
            </a:r>
            <a:r>
              <a:rPr lang="sr-Latn-CS" altLang="en-US" sz="1400" dirty="0"/>
              <a:t>(intraarticular ligament – connects head of femur and acetabulum)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Latn-CS" altLang="en-US" sz="1800" b="1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Movements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   </a:t>
            </a:r>
            <a:endParaRPr lang="sr-Latn-CS" altLang="en-US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sr-Latn-CS" altLang="en-US" sz="1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Flexio et extensio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Abductio et adductio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Medial and lateral rotation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GB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sr-Latn-CS" altLang="en-US" sz="1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Circumductia   </a:t>
            </a:r>
            <a:r>
              <a:rPr lang="sr-Latn-CS" altLang="en-US" sz="1800" b="1" dirty="0">
                <a:solidFill>
                  <a:srgbClr val="FF99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endParaRPr lang="en-US" altLang="en-US" sz="1800" b="1" dirty="0">
              <a:solidFill>
                <a:srgbClr val="FF99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09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2" t="6172" r="54189" b="47972"/>
          <a:stretch>
            <a:fillRect/>
          </a:stretch>
        </p:blipFill>
        <p:spPr bwMode="auto">
          <a:xfrm>
            <a:off x="107950" y="765175"/>
            <a:ext cx="3743325" cy="318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096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63" t="5087" r="54527" b="52135"/>
          <a:stretch>
            <a:fillRect/>
          </a:stretch>
        </p:blipFill>
        <p:spPr bwMode="auto">
          <a:xfrm>
            <a:off x="50800" y="3776663"/>
            <a:ext cx="4046538" cy="308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0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0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0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0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0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0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0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0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0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0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0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0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30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30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30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30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0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30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0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0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0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30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0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0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0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0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0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0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30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0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0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301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301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301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301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1" descr="kuk 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9488" y="-14288"/>
            <a:ext cx="4354512" cy="6872288"/>
          </a:xfrm>
          <a:noFill/>
        </p:spPr>
      </p:pic>
      <p:pic>
        <p:nvPicPr>
          <p:cNvPr id="41987" name="Picture 8" descr="Pozadi kuk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4267200" cy="6858000"/>
          </a:xfrm>
          <a:noFill/>
        </p:spPr>
      </p:pic>
      <p:sp>
        <p:nvSpPr>
          <p:cNvPr id="41988" name="Text Box 9"/>
          <p:cNvSpPr txBox="1">
            <a:spLocks noChangeArrowheads="1"/>
          </p:cNvSpPr>
          <p:nvPr/>
        </p:nvSpPr>
        <p:spPr bwMode="auto">
          <a:xfrm rot="-1783202">
            <a:off x="2895600" y="2438400"/>
            <a:ext cx="18145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sr-Latn-CS" altLang="en-US" sz="2000" b="1">
              <a:solidFill>
                <a:srgbClr val="990000"/>
              </a:solidFill>
            </a:endParaRPr>
          </a:p>
        </p:txBody>
      </p:sp>
      <p:sp>
        <p:nvSpPr>
          <p:cNvPr id="44037" name="Text Box 12"/>
          <p:cNvSpPr txBox="1">
            <a:spLocks noChangeArrowheads="1"/>
          </p:cNvSpPr>
          <p:nvPr/>
        </p:nvSpPr>
        <p:spPr bwMode="auto">
          <a:xfrm>
            <a:off x="4267200" y="3124200"/>
            <a:ext cx="2209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sr-Latn-CS" altLang="en-US" sz="20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Lig. iliofemorale</a:t>
            </a:r>
            <a:endParaRPr lang="en-US" altLang="en-US" sz="2000" b="1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4038" name="AutoShape 13"/>
          <p:cNvSpPr>
            <a:spLocks noChangeArrowheads="1"/>
          </p:cNvSpPr>
          <p:nvPr/>
        </p:nvSpPr>
        <p:spPr bwMode="auto">
          <a:xfrm rot="-8484355">
            <a:off x="5715000" y="3733800"/>
            <a:ext cx="874713" cy="120650"/>
          </a:xfrm>
          <a:prstGeom prst="leftArrow">
            <a:avLst>
              <a:gd name="adj1" fmla="val 50000"/>
              <a:gd name="adj2" fmla="val 181250"/>
            </a:avLst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44039" name="AutoShape 14"/>
          <p:cNvSpPr>
            <a:spLocks noChangeArrowheads="1"/>
          </p:cNvSpPr>
          <p:nvPr/>
        </p:nvSpPr>
        <p:spPr bwMode="auto">
          <a:xfrm rot="-6076018">
            <a:off x="5469731" y="3739357"/>
            <a:ext cx="601663" cy="152400"/>
          </a:xfrm>
          <a:prstGeom prst="leftArrow">
            <a:avLst>
              <a:gd name="adj1" fmla="val 50000"/>
              <a:gd name="adj2" fmla="val 98698"/>
            </a:avLst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44040" name="Text Box 15"/>
          <p:cNvSpPr txBox="1">
            <a:spLocks noChangeArrowheads="1"/>
          </p:cNvSpPr>
          <p:nvPr/>
        </p:nvSpPr>
        <p:spPr bwMode="auto">
          <a:xfrm>
            <a:off x="6172200" y="6248400"/>
            <a:ext cx="2667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sr-Latn-CS" altLang="en-US" sz="2000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Lig. pubofemorale</a:t>
            </a:r>
            <a:endParaRPr lang="en-US" altLang="en-US" sz="2000" b="1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4041" name="AutoShape 16"/>
          <p:cNvSpPr>
            <a:spLocks noChangeArrowheads="1"/>
          </p:cNvSpPr>
          <p:nvPr/>
        </p:nvSpPr>
        <p:spPr bwMode="auto">
          <a:xfrm rot="6260131">
            <a:off x="5732463" y="5291138"/>
            <a:ext cx="1905000" cy="152400"/>
          </a:xfrm>
          <a:prstGeom prst="leftArrow">
            <a:avLst>
              <a:gd name="adj1" fmla="val 50000"/>
              <a:gd name="adj2" fmla="val 312500"/>
            </a:avLst>
          </a:prstGeom>
          <a:solidFill>
            <a:srgbClr val="00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44042" name="AutoShape 17"/>
          <p:cNvSpPr>
            <a:spLocks noChangeArrowheads="1"/>
          </p:cNvSpPr>
          <p:nvPr/>
        </p:nvSpPr>
        <p:spPr bwMode="auto">
          <a:xfrm rot="-589380">
            <a:off x="2894013" y="3354388"/>
            <a:ext cx="1371600" cy="150812"/>
          </a:xfrm>
          <a:prstGeom prst="leftArrow">
            <a:avLst>
              <a:gd name="adj1" fmla="val 50000"/>
              <a:gd name="adj2" fmla="val 227369"/>
            </a:avLst>
          </a:prstGeom>
          <a:solidFill>
            <a:srgbClr val="99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44043" name="Rectangle 18"/>
          <p:cNvSpPr>
            <a:spLocks noChangeArrowheads="1"/>
          </p:cNvSpPr>
          <p:nvPr/>
        </p:nvSpPr>
        <p:spPr bwMode="auto">
          <a:xfrm>
            <a:off x="381000" y="5700713"/>
            <a:ext cx="2667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000" b="1">
                <a:solidFill>
                  <a:srgbClr val="00716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Lig. ishiofemorale</a:t>
            </a:r>
          </a:p>
        </p:txBody>
      </p:sp>
      <p:sp>
        <p:nvSpPr>
          <p:cNvPr id="44044" name="AutoShape 19"/>
          <p:cNvSpPr>
            <a:spLocks noChangeArrowheads="1"/>
          </p:cNvSpPr>
          <p:nvPr/>
        </p:nvSpPr>
        <p:spPr bwMode="auto">
          <a:xfrm rot="6678947">
            <a:off x="1622425" y="4946650"/>
            <a:ext cx="1504950" cy="127000"/>
          </a:xfrm>
          <a:prstGeom prst="leftArrow">
            <a:avLst>
              <a:gd name="adj1" fmla="val 50000"/>
              <a:gd name="adj2" fmla="val 296250"/>
            </a:avLst>
          </a:prstGeom>
          <a:solidFill>
            <a:srgbClr val="00716E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44045" name="Text Box 20"/>
          <p:cNvSpPr txBox="1">
            <a:spLocks noChangeArrowheads="1"/>
          </p:cNvSpPr>
          <p:nvPr/>
        </p:nvSpPr>
        <p:spPr bwMode="auto">
          <a:xfrm>
            <a:off x="3810000" y="5562600"/>
            <a:ext cx="1676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sr-Latn-CS" altLang="en-US" sz="2000" b="1">
                <a:solidFill>
                  <a:srgbClr val="FF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Zona orbicularis</a:t>
            </a:r>
            <a:endParaRPr lang="en-US" altLang="en-US" sz="2000" b="1">
              <a:solidFill>
                <a:srgbClr val="FF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4046" name="AutoShape 21"/>
          <p:cNvSpPr>
            <a:spLocks noChangeArrowheads="1"/>
          </p:cNvSpPr>
          <p:nvPr/>
        </p:nvSpPr>
        <p:spPr bwMode="auto">
          <a:xfrm rot="2696620">
            <a:off x="2760663" y="4972050"/>
            <a:ext cx="1538287" cy="144463"/>
          </a:xfrm>
          <a:prstGeom prst="leftArrow">
            <a:avLst>
              <a:gd name="adj1" fmla="val 50000"/>
              <a:gd name="adj2" fmla="val 266208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44047" name="Text Box 22"/>
          <p:cNvSpPr txBox="1">
            <a:spLocks noChangeArrowheads="1"/>
          </p:cNvSpPr>
          <p:nvPr/>
        </p:nvSpPr>
        <p:spPr bwMode="auto">
          <a:xfrm rot="-2588626">
            <a:off x="5105400" y="3657600"/>
            <a:ext cx="1524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sr-Latn-CS" altLang="en-US" sz="1800" i="1">
                <a:solidFill>
                  <a:srgbClr val="990033"/>
                </a:solidFill>
              </a:rPr>
              <a:t>Pars transversa</a:t>
            </a:r>
            <a:endParaRPr lang="en-US" altLang="en-US" sz="1800" i="1">
              <a:solidFill>
                <a:srgbClr val="990033"/>
              </a:solidFill>
            </a:endParaRPr>
          </a:p>
        </p:txBody>
      </p:sp>
      <p:sp>
        <p:nvSpPr>
          <p:cNvPr id="44048" name="Text Box 23"/>
          <p:cNvSpPr txBox="1">
            <a:spLocks noChangeArrowheads="1"/>
          </p:cNvSpPr>
          <p:nvPr/>
        </p:nvSpPr>
        <p:spPr bwMode="auto">
          <a:xfrm rot="-3119550">
            <a:off x="5714207" y="3582193"/>
            <a:ext cx="2057400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sr-Latn-CS" altLang="en-US" sz="1800" i="1">
                <a:solidFill>
                  <a:srgbClr val="990033"/>
                </a:solidFill>
              </a:rPr>
              <a:t>Pars </a:t>
            </a:r>
          </a:p>
          <a:p>
            <a:pPr eaLnBrk="1" hangingPunct="1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sr-Latn-CS" altLang="en-US" sz="1800" i="1">
                <a:solidFill>
                  <a:srgbClr val="990033"/>
                </a:solidFill>
              </a:rPr>
              <a:t>descendens</a:t>
            </a:r>
            <a:endParaRPr lang="en-US" altLang="en-US" sz="1800" i="1">
              <a:solidFill>
                <a:srgbClr val="990033"/>
              </a:solidFill>
            </a:endParaRPr>
          </a:p>
        </p:txBody>
      </p:sp>
      <p:sp>
        <p:nvSpPr>
          <p:cNvPr id="44049" name="Rectangle 3"/>
          <p:cNvSpPr>
            <a:spLocks noChangeArrowheads="1"/>
          </p:cNvSpPr>
          <p:nvPr/>
        </p:nvSpPr>
        <p:spPr bwMode="auto">
          <a:xfrm>
            <a:off x="3505200" y="685800"/>
            <a:ext cx="3276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</a:t>
            </a:r>
            <a:r>
              <a:rPr lang="en-GB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Ligaments</a:t>
            </a: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Zona orbicularis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Lig. iliofemorale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Lig. pubofemorale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Lig. ischiofemorale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Lig. capitis femoris</a:t>
            </a:r>
            <a:r>
              <a:rPr lang="sr-Latn-CS" altLang="en-US" sz="1800" dirty="0"/>
              <a:t> </a:t>
            </a:r>
          </a:p>
        </p:txBody>
      </p:sp>
    </p:spTree>
    <p:custDataLst>
      <p:tags r:id="rId1"/>
    </p:custData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0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0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utoUpdateAnimBg="0"/>
      <p:bldP spid="44038" grpId="0" animBg="1" autoUpdateAnimBg="0"/>
      <p:bldP spid="44039" grpId="0" animBg="1" autoUpdateAnimBg="0"/>
      <p:bldP spid="44040" grpId="0" autoUpdateAnimBg="0"/>
      <p:bldP spid="44041" grpId="0" animBg="1" autoUpdateAnimBg="0"/>
      <p:bldP spid="44042" grpId="0" animBg="1" autoUpdateAnimBg="0"/>
      <p:bldP spid="44043" grpId="0" autoUpdateAnimBg="0"/>
      <p:bldP spid="44044" grpId="0" animBg="1" autoUpdateAnimBg="0"/>
      <p:bldP spid="44045" grpId="0" autoUpdateAnimBg="0"/>
      <p:bldP spid="44046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50" y="592138"/>
            <a:ext cx="8686800" cy="950912"/>
          </a:xfrm>
        </p:spPr>
        <p:txBody>
          <a:bodyPr/>
          <a:lstStyle/>
          <a:p>
            <a:pPr algn="l" eaLnBrk="1" hangingPunct="1"/>
            <a:r>
              <a:rPr lang="sr-Latn-CS" altLang="en-US" sz="2400" dirty="0">
                <a:solidFill>
                  <a:schemeClr val="tx1"/>
                </a:solidFill>
                <a:latin typeface="Book Antiqua" panose="02040602050305030304" pitchFamily="18" charset="0"/>
              </a:rPr>
              <a:t>   </a:t>
            </a:r>
            <a:r>
              <a:rPr lang="en-GB" altLang="en-US" sz="2400" dirty="0">
                <a:solidFill>
                  <a:schemeClr val="tx1"/>
                </a:solidFill>
                <a:latin typeface="Book Antiqua" panose="02040602050305030304" pitchFamily="18" charset="0"/>
              </a:rPr>
              <a:t>BONES OF UPPER LIMB</a:t>
            </a:r>
            <a:br>
              <a:rPr lang="en-GB" altLang="en-US" sz="2400" dirty="0">
                <a:solidFill>
                  <a:schemeClr val="tx1"/>
                </a:solidFill>
                <a:latin typeface="Book Antiqua" panose="02040602050305030304" pitchFamily="18" charset="0"/>
              </a:rPr>
            </a:br>
            <a:r>
              <a:rPr lang="en-GB" altLang="en-US" sz="2400" dirty="0">
                <a:solidFill>
                  <a:schemeClr val="tx1"/>
                </a:solidFill>
                <a:latin typeface="Book Antiqua" panose="02040602050305030304" pitchFamily="18" charset="0"/>
              </a:rPr>
              <a:t>(</a:t>
            </a:r>
            <a:r>
              <a:rPr lang="sr-Latn-CS" altLang="en-US" sz="2400" dirty="0">
                <a:solidFill>
                  <a:schemeClr val="tx1"/>
                </a:solidFill>
                <a:latin typeface="Book Antiqua" panose="02040602050305030304" pitchFamily="18" charset="0"/>
              </a:rPr>
              <a:t>OSSA MEMBRI SUPERIORIS</a:t>
            </a:r>
            <a:r>
              <a:rPr lang="en-GB" altLang="en-US" sz="2400" dirty="0">
                <a:solidFill>
                  <a:schemeClr val="tx1"/>
                </a:solidFill>
                <a:latin typeface="Book Antiqua" panose="02040602050305030304" pitchFamily="18" charset="0"/>
              </a:rPr>
              <a:t>)</a:t>
            </a:r>
            <a:endParaRPr lang="sr-Latn-CS" altLang="en-US" sz="2400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1600200"/>
            <a:ext cx="5122863" cy="45307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Latn-CS" altLang="en-US" sz="2400" b="1" i="1" dirty="0">
                <a:latin typeface="Book Antiqua" panose="02040602050305030304" pitchFamily="18" charset="0"/>
              </a:rPr>
              <a:t>► Cingulum membri superioris</a:t>
            </a:r>
          </a:p>
          <a:p>
            <a:pPr eaLnBrk="1" hangingPunct="1">
              <a:buFontTx/>
              <a:buNone/>
            </a:pPr>
            <a:r>
              <a:rPr lang="sr-Latn-CS" altLang="en-US" sz="2400" b="1" i="1" dirty="0">
                <a:latin typeface="Book Antiqua" panose="02040602050305030304" pitchFamily="18" charset="0"/>
              </a:rPr>
              <a:t>            </a:t>
            </a:r>
            <a:r>
              <a:rPr lang="sr-Latn-CS" altLang="en-US" sz="2400" b="1" dirty="0">
                <a:latin typeface="Book Antiqua" panose="02040602050305030304" pitchFamily="18" charset="0"/>
              </a:rPr>
              <a:t>clavicula</a:t>
            </a:r>
            <a:r>
              <a:rPr lang="en-GB" altLang="en-US" sz="2400" b="1" dirty="0">
                <a:latin typeface="Book Antiqua" panose="02040602050305030304" pitchFamily="18" charset="0"/>
              </a:rPr>
              <a:t> (clavicle)</a:t>
            </a:r>
            <a:endParaRPr lang="sr-Latn-CS" altLang="en-US" sz="2400" b="1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sr-Latn-CS" altLang="en-US" sz="2400" b="1" dirty="0">
                <a:latin typeface="Book Antiqua" panose="02040602050305030304" pitchFamily="18" charset="0"/>
              </a:rPr>
              <a:t>            scapula</a:t>
            </a:r>
            <a:r>
              <a:rPr lang="en-GB" altLang="en-US" sz="2400" b="1" dirty="0">
                <a:latin typeface="Book Antiqua" panose="02040602050305030304" pitchFamily="18" charset="0"/>
              </a:rPr>
              <a:t> (shoulder blade)</a:t>
            </a:r>
            <a:endParaRPr lang="sr-Latn-CS" altLang="en-US" sz="2400" b="1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endParaRPr lang="sr-Latn-CS" altLang="en-US" sz="2400" b="1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sr-Latn-CS" altLang="en-US" sz="2400" b="1" dirty="0">
                <a:latin typeface="Book Antiqua" panose="02040602050305030304" pitchFamily="18" charset="0"/>
              </a:rPr>
              <a:t>► </a:t>
            </a:r>
            <a:r>
              <a:rPr lang="sr-Latn-CS" altLang="en-US" sz="2400" b="1" i="1" dirty="0">
                <a:latin typeface="Book Antiqua" panose="02040602050305030304" pitchFamily="18" charset="0"/>
              </a:rPr>
              <a:t>Pars libera membri superioris</a:t>
            </a:r>
            <a:r>
              <a:rPr lang="sr-Latn-CS" altLang="en-US" sz="2400" b="1" dirty="0">
                <a:latin typeface="Book Antiqua" panose="02040602050305030304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sr-Latn-CS" altLang="en-US" sz="2400" b="1" dirty="0">
                <a:latin typeface="Book Antiqua" panose="02040602050305030304" pitchFamily="18" charset="0"/>
              </a:rPr>
              <a:t>            humerus</a:t>
            </a:r>
          </a:p>
          <a:p>
            <a:pPr eaLnBrk="1" hangingPunct="1">
              <a:buFontTx/>
              <a:buNone/>
            </a:pPr>
            <a:r>
              <a:rPr lang="sr-Latn-CS" altLang="en-US" sz="2400" b="1" dirty="0">
                <a:latin typeface="Book Antiqua" panose="02040602050305030304" pitchFamily="18" charset="0"/>
              </a:rPr>
              <a:t>            radius</a:t>
            </a:r>
          </a:p>
          <a:p>
            <a:pPr eaLnBrk="1" hangingPunct="1">
              <a:buFontTx/>
              <a:buNone/>
            </a:pPr>
            <a:r>
              <a:rPr lang="sr-Latn-CS" altLang="en-US" sz="2400" b="1" dirty="0">
                <a:latin typeface="Book Antiqua" panose="02040602050305030304" pitchFamily="18" charset="0"/>
              </a:rPr>
              <a:t>            ulna</a:t>
            </a:r>
          </a:p>
          <a:p>
            <a:pPr eaLnBrk="1" hangingPunct="1">
              <a:buFontTx/>
              <a:buNone/>
            </a:pPr>
            <a:r>
              <a:rPr lang="sr-Latn-CS" altLang="en-US" sz="2400" b="1" dirty="0">
                <a:latin typeface="Book Antiqua" panose="02040602050305030304" pitchFamily="18" charset="0"/>
              </a:rPr>
              <a:t>            ossa manus</a:t>
            </a:r>
            <a:endParaRPr lang="en-US" altLang="en-US" sz="2400" b="1" i="1" dirty="0">
              <a:latin typeface="Book Antiqua" panose="02040602050305030304" pitchFamily="18" charset="0"/>
            </a:endParaRPr>
          </a:p>
        </p:txBody>
      </p:sp>
      <p:pic>
        <p:nvPicPr>
          <p:cNvPr id="7172" name="Picture 4" descr="scan002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78488" y="0"/>
            <a:ext cx="2997200" cy="6858000"/>
          </a:xfrm>
          <a:noFill/>
        </p:spPr>
      </p:pic>
      <p:sp>
        <p:nvSpPr>
          <p:cNvPr id="7173" name="AutoShape 5"/>
          <p:cNvSpPr>
            <a:spLocks noChangeArrowheads="1"/>
          </p:cNvSpPr>
          <p:nvPr/>
        </p:nvSpPr>
        <p:spPr bwMode="auto">
          <a:xfrm rot="8699636">
            <a:off x="7831138" y="182563"/>
            <a:ext cx="476250" cy="215900"/>
          </a:xfrm>
          <a:prstGeom prst="rightArrow">
            <a:avLst>
              <a:gd name="adj1" fmla="val 50000"/>
              <a:gd name="adj2" fmla="val 55147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 rot="8699636">
            <a:off x="7959725" y="1069975"/>
            <a:ext cx="647700" cy="2159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7175" name="AutoShape 7"/>
          <p:cNvSpPr>
            <a:spLocks noChangeArrowheads="1"/>
          </p:cNvSpPr>
          <p:nvPr/>
        </p:nvSpPr>
        <p:spPr bwMode="auto">
          <a:xfrm rot="1197812">
            <a:off x="6372225" y="1557338"/>
            <a:ext cx="647700" cy="2159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7176" name="AutoShape 8"/>
          <p:cNvSpPr>
            <a:spLocks noChangeArrowheads="1"/>
          </p:cNvSpPr>
          <p:nvPr/>
        </p:nvSpPr>
        <p:spPr bwMode="auto">
          <a:xfrm rot="1320324">
            <a:off x="6011863" y="3860800"/>
            <a:ext cx="647700" cy="2159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7177" name="AutoShape 9"/>
          <p:cNvSpPr>
            <a:spLocks noChangeArrowheads="1"/>
          </p:cNvSpPr>
          <p:nvPr/>
        </p:nvSpPr>
        <p:spPr bwMode="auto">
          <a:xfrm rot="10800000">
            <a:off x="7019925" y="4365625"/>
            <a:ext cx="647700" cy="2159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7178" name="AutoShape 10"/>
          <p:cNvSpPr>
            <a:spLocks noChangeArrowheads="1"/>
          </p:cNvSpPr>
          <p:nvPr/>
        </p:nvSpPr>
        <p:spPr bwMode="auto">
          <a:xfrm rot="10800000">
            <a:off x="6732588" y="5589588"/>
            <a:ext cx="647700" cy="2159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 autoUpdateAnimBg="0"/>
      <p:bldP spid="7174" grpId="0" animBg="1" autoUpdateAnimBg="0"/>
      <p:bldP spid="7175" grpId="0" animBg="1" autoUpdateAnimBg="0"/>
      <p:bldP spid="7176" grpId="0" animBg="1" autoUpdateAnimBg="0"/>
      <p:bldP spid="7177" grpId="0" animBg="1" autoUpdateAnimBg="0"/>
      <p:bldP spid="7178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-107950" y="188913"/>
            <a:ext cx="5976938" cy="1139825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alt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ARTICULATIO</a:t>
            </a:r>
            <a:r>
              <a:rPr 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 </a:t>
            </a:r>
            <a:r>
              <a:rPr lang="sr-Latn-CS" alt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GENUS</a:t>
            </a:r>
            <a:r>
              <a:rPr lang="en-GB" alt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 </a:t>
            </a:r>
            <a:br>
              <a:rPr lang="en-GB" alt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en-GB" alt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(the knee joint</a:t>
            </a:r>
            <a:r>
              <a:rPr lang="sr-Cyrl-RS" alt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)</a:t>
            </a:r>
            <a:endParaRPr lang="en-US" altLang="en-US" sz="3200" b="1" dirty="0">
              <a:solidFill>
                <a:srgbClr val="66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anose="02070309020205020404" pitchFamily="49" charset="0"/>
            </a:endParaRPr>
          </a:p>
        </p:txBody>
      </p:sp>
      <p:sp>
        <p:nvSpPr>
          <p:cNvPr id="43011" name="Text Box 6"/>
          <p:cNvSpPr txBox="1">
            <a:spLocks noChangeArrowheads="1"/>
          </p:cNvSpPr>
          <p:nvPr/>
        </p:nvSpPr>
        <p:spPr bwMode="auto">
          <a:xfrm>
            <a:off x="4495800" y="2286000"/>
            <a:ext cx="419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45060" name="Rectangle 7"/>
          <p:cNvSpPr>
            <a:spLocks noChangeArrowheads="1"/>
          </p:cNvSpPr>
          <p:nvPr/>
        </p:nvSpPr>
        <p:spPr bwMode="auto">
          <a:xfrm>
            <a:off x="96838" y="1773238"/>
            <a:ext cx="7848600" cy="444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Articular surfaces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Cyrl-RS" alt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Femur</a:t>
            </a:r>
            <a:endParaRPr lang="sr-Latn-CS" alt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Condylus lateralis et medialis </a:t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Facies patellaris</a:t>
            </a: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Tibia</a:t>
            </a: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Facies articularis superior</a:t>
            </a: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Meniscus medialis ( C 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Meniscus lateralis ( O 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3) Patella</a:t>
            </a:r>
            <a:endParaRPr lang="sr-Latn-CS" altLang="en-US" sz="2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C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Facies articularis</a:t>
            </a:r>
            <a:endParaRPr lang="sr-Latn-CS" altLang="en-US" sz="2000" dirty="0"/>
          </a:p>
        </p:txBody>
      </p:sp>
      <p:pic>
        <p:nvPicPr>
          <p:cNvPr id="43013" name="Picture 2" descr="scoi-knee-main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0" t="12721" b="4593"/>
          <a:stretch>
            <a:fillRect/>
          </a:stretch>
        </p:blipFill>
        <p:spPr bwMode="auto">
          <a:xfrm>
            <a:off x="5076825" y="-19050"/>
            <a:ext cx="3962400" cy="311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3014" name="Picture 9" descr="Graphic noga 1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62"/>
          <a:stretch>
            <a:fillRect/>
          </a:stretch>
        </p:blipFill>
        <p:spPr bwMode="auto">
          <a:xfrm>
            <a:off x="6227763" y="3141663"/>
            <a:ext cx="17526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50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0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50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50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506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506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506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" b="2565"/>
          <a:stretch>
            <a:fillRect/>
          </a:stretch>
        </p:blipFill>
        <p:spPr bwMode="auto">
          <a:xfrm>
            <a:off x="3814763" y="3811588"/>
            <a:ext cx="3025775" cy="284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2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4925" y="22225"/>
            <a:ext cx="5292725" cy="1139825"/>
          </a:xfrm>
        </p:spPr>
        <p:txBody>
          <a:bodyPr anchorCtr="1"/>
          <a:lstStyle/>
          <a:p>
            <a:pPr eaLnBrk="1" hangingPunct="1">
              <a:defRPr/>
            </a:pPr>
            <a:r>
              <a:rPr lang="en-US" alt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ARTICULATIO</a:t>
            </a:r>
            <a:r>
              <a:rPr 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 </a:t>
            </a:r>
            <a:r>
              <a:rPr lang="sr-Latn-CS" alt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GENUS</a:t>
            </a:r>
            <a:r>
              <a:rPr lang="en-GB" alt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 </a:t>
            </a:r>
            <a:br>
              <a:rPr lang="en-GB" alt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</a:br>
            <a:r>
              <a:rPr lang="en-GB" alt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(the knee joint</a:t>
            </a:r>
            <a:r>
              <a:rPr lang="sr-Cyrl-RS" altLang="en-US" sz="3200" b="1" dirty="0">
                <a:solidFill>
                  <a:srgbClr val="66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urier New" panose="02070309020205020404" pitchFamily="49" charset="0"/>
              </a:rPr>
              <a:t>)</a:t>
            </a:r>
            <a:endParaRPr lang="en-US" altLang="en-US" sz="3200" b="1" dirty="0">
              <a:solidFill>
                <a:srgbClr val="6666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urier New" panose="02070309020205020404" pitchFamily="49" charset="0"/>
            </a:endParaRPr>
          </a:p>
        </p:txBody>
      </p:sp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4495800" y="2286000"/>
            <a:ext cx="4191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46084" name="Rectangle 7"/>
          <p:cNvSpPr>
            <a:spLocks noChangeArrowheads="1"/>
          </p:cNvSpPr>
          <p:nvPr/>
        </p:nvSpPr>
        <p:spPr bwMode="auto">
          <a:xfrm>
            <a:off x="0" y="979488"/>
            <a:ext cx="7848600" cy="358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ligaments</a:t>
            </a:r>
            <a:r>
              <a:rPr lang="sr-Latn-C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Latn-CS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anterior</a:t>
            </a: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-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lig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. patellae</a:t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collateral</a:t>
            </a:r>
            <a:r>
              <a:rPr lang="sr-Cyrl-RS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-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lig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.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colaterale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fibulare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(lateral)</a:t>
            </a:r>
            <a:b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	      -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lig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.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colaterale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20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tibialae</a:t>
            </a:r>
            <a:r>
              <a:rPr lang="sr-Latn-CS" altLang="en-US" sz="2000" b="1" dirty="0">
                <a:latin typeface="Book Antiqua" panose="02040602050305030304" pitchFamily="18" charset="0"/>
              </a:rPr>
              <a:t> </a:t>
            </a:r>
            <a:r>
              <a:rPr lang="sr-Cyrl-RS" altLang="en-US" sz="2000" b="1" dirty="0">
                <a:latin typeface="Book Antiqua" panose="02040602050305030304" pitchFamily="18" charset="0"/>
              </a:rPr>
              <a:t>(</a:t>
            </a:r>
            <a:r>
              <a:rPr lang="en-GB" altLang="en-US" sz="2000" b="1" dirty="0">
                <a:latin typeface="Book Antiqua" panose="02040602050305030304" pitchFamily="18" charset="0"/>
              </a:rPr>
              <a:t>medial)</a:t>
            </a:r>
            <a:br>
              <a:rPr lang="sr-Cyrl-RS" altLang="en-US" sz="2000" b="1" dirty="0">
                <a:latin typeface="Book Antiqua" panose="02040602050305030304" pitchFamily="18" charset="0"/>
              </a:rPr>
            </a:br>
            <a:r>
              <a:rPr lang="sr-Cyrl-RS" altLang="en-US" sz="2000" b="1" dirty="0">
                <a:latin typeface="Book Antiqua" panose="02040602050305030304" pitchFamily="18" charset="0"/>
              </a:rPr>
              <a:t>- </a:t>
            </a:r>
            <a:r>
              <a:rPr lang="en-GB" altLang="en-US" sz="2000" b="1" dirty="0">
                <a:latin typeface="Book Antiqua" panose="02040602050305030304" pitchFamily="18" charset="0"/>
              </a:rPr>
              <a:t>posterior: 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lig</a:t>
            </a:r>
            <a:r>
              <a:rPr lang="en-GB" altLang="en-US" sz="2000" b="1" dirty="0">
                <a:latin typeface="Book Antiqua" panose="02040602050305030304" pitchFamily="18" charset="0"/>
              </a:rPr>
              <a:t>. 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arcuatum</a:t>
            </a:r>
            <a:r>
              <a:rPr lang="en-GB" altLang="en-US" sz="2000" b="1" dirty="0">
                <a:latin typeface="Book Antiqua" panose="02040602050305030304" pitchFamily="18" charset="0"/>
              </a:rPr>
              <a:t>, 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lig</a:t>
            </a:r>
            <a:r>
              <a:rPr lang="en-GB" altLang="en-US" sz="2000" b="1" dirty="0">
                <a:latin typeface="Book Antiqua" panose="02040602050305030304" pitchFamily="18" charset="0"/>
              </a:rPr>
              <a:t>. 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obliquum</a:t>
            </a:r>
            <a:br>
              <a:rPr lang="sr-Cyrl-RS" altLang="en-US" sz="2000" b="1" dirty="0">
                <a:latin typeface="Book Antiqua" panose="02040602050305030304" pitchFamily="18" charset="0"/>
              </a:rPr>
            </a:br>
            <a:r>
              <a:rPr lang="sr-Cyrl-RS" altLang="en-US" sz="2000" b="1" dirty="0">
                <a:latin typeface="Book Antiqua" panose="02040602050305030304" pitchFamily="18" charset="0"/>
              </a:rPr>
              <a:t>- 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intraarticular</a:t>
            </a:r>
            <a:r>
              <a:rPr lang="sr-Cyrl-RS" altLang="en-US" sz="2000" b="1" dirty="0">
                <a:latin typeface="Book Antiqua" panose="02040602050305030304" pitchFamily="18" charset="0"/>
              </a:rPr>
              <a:t>: </a:t>
            </a:r>
            <a:br>
              <a:rPr lang="en-GB" altLang="en-US" sz="2000" b="1" dirty="0">
                <a:latin typeface="Book Antiqua" panose="02040602050305030304" pitchFamily="18" charset="0"/>
              </a:rPr>
            </a:br>
            <a:r>
              <a:rPr lang="en-GB" altLang="en-US" sz="2000" b="1" dirty="0">
                <a:latin typeface="Book Antiqua" panose="02040602050305030304" pitchFamily="18" charset="0"/>
              </a:rPr>
              <a:t>     cruciate ligaments</a:t>
            </a:r>
            <a:r>
              <a:rPr lang="sr-Cyrl-RS" altLang="en-US" sz="2000" b="1" dirty="0">
                <a:latin typeface="Book Antiqua" panose="02040602050305030304" pitchFamily="18" charset="0"/>
              </a:rPr>
              <a:t> (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lig</a:t>
            </a:r>
            <a:r>
              <a:rPr lang="en-GB" altLang="en-US" sz="2000" b="1" dirty="0">
                <a:latin typeface="Book Antiqua" panose="02040602050305030304" pitchFamily="18" charset="0"/>
              </a:rPr>
              <a:t>. </a:t>
            </a:r>
            <a:r>
              <a:rPr lang="sr-Latn-RS" altLang="en-US" sz="2000" b="1" dirty="0" err="1">
                <a:latin typeface="Book Antiqua" panose="02040602050305030304" pitchFamily="18" charset="0"/>
              </a:rPr>
              <a:t>c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ruciat</a:t>
            </a:r>
            <a:r>
              <a:rPr lang="sr-Latn-RS" altLang="en-US" sz="2000" b="1" dirty="0">
                <a:latin typeface="Book Antiqua" panose="02040602050305030304" pitchFamily="18" charset="0"/>
              </a:rPr>
              <a:t>um anterius</a:t>
            </a:r>
            <a:br>
              <a:rPr lang="sr-Latn-RS" altLang="en-US" sz="2000" b="1" dirty="0">
                <a:latin typeface="Book Antiqua" panose="02040602050305030304" pitchFamily="18" charset="0"/>
              </a:rPr>
            </a:br>
            <a:r>
              <a:rPr lang="sr-Latn-RS" altLang="en-US" sz="2000" b="1" dirty="0">
                <a:latin typeface="Book Antiqua" panose="02040602050305030304" pitchFamily="18" charset="0"/>
              </a:rPr>
              <a:t>                                        lig. cruciatum posterius)</a:t>
            </a:r>
            <a:endParaRPr lang="sr-Latn-CS" altLang="en-US" sz="2000" b="1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000" b="1" dirty="0">
                <a:latin typeface="Book Antiqua" panose="02040602050305030304" pitchFamily="18" charset="0"/>
              </a:rPr>
              <a:t>Movements</a:t>
            </a:r>
            <a:r>
              <a:rPr lang="sr-Cyrl-RS" altLang="en-US" sz="2000" b="1" dirty="0">
                <a:latin typeface="Book Antiqua" panose="02040602050305030304" pitchFamily="18" charset="0"/>
              </a:rPr>
              <a:t>:</a:t>
            </a:r>
            <a:br>
              <a:rPr lang="sr-Cyrl-RS" altLang="en-US" sz="2000" b="1" dirty="0">
                <a:latin typeface="Book Antiqua" panose="02040602050305030304" pitchFamily="18" charset="0"/>
              </a:rPr>
            </a:br>
            <a:br>
              <a:rPr lang="sr-Cyrl-RS" altLang="en-US" sz="2000" b="1" dirty="0">
                <a:latin typeface="Book Antiqua" panose="02040602050305030304" pitchFamily="18" charset="0"/>
              </a:rPr>
            </a:br>
            <a:r>
              <a:rPr lang="sr-Cyrl-RS" altLang="en-US" sz="2000" b="1" dirty="0">
                <a:latin typeface="Book Antiqua" panose="02040602050305030304" pitchFamily="18" charset="0"/>
              </a:rPr>
              <a:t> - 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flexio</a:t>
            </a:r>
            <a:r>
              <a:rPr lang="sr-Cyrl-RS" altLang="en-US" sz="2000" b="1" dirty="0">
                <a:latin typeface="Book Antiqua" panose="02040602050305030304" pitchFamily="18" charset="0"/>
              </a:rPr>
              <a:t>/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extensio</a:t>
            </a:r>
            <a:br>
              <a:rPr lang="sr-Cyrl-RS" altLang="en-US" sz="2000" b="1" dirty="0">
                <a:latin typeface="Book Antiqua" panose="02040602050305030304" pitchFamily="18" charset="0"/>
              </a:rPr>
            </a:br>
            <a:r>
              <a:rPr lang="sr-Cyrl-RS" altLang="en-US" sz="2000" b="1" dirty="0">
                <a:latin typeface="Book Antiqua" panose="02040602050305030304" pitchFamily="18" charset="0"/>
              </a:rPr>
              <a:t> - </a:t>
            </a:r>
            <a:r>
              <a:rPr lang="en-GB" altLang="en-US" sz="2000" b="1" dirty="0">
                <a:latin typeface="Book Antiqua" panose="02040602050305030304" pitchFamily="18" charset="0"/>
              </a:rPr>
              <a:t>limited lateral</a:t>
            </a:r>
            <a:r>
              <a:rPr lang="sr-Cyrl-RS" altLang="en-US" sz="2000" b="1" dirty="0">
                <a:latin typeface="Book Antiqua" panose="02040602050305030304" pitchFamily="18" charset="0"/>
              </a:rPr>
              <a:t>/</a:t>
            </a:r>
            <a:r>
              <a:rPr lang="en-GB" altLang="en-US" sz="2000" b="1" dirty="0">
                <a:latin typeface="Book Antiqua" panose="02040602050305030304" pitchFamily="18" charset="0"/>
              </a:rPr>
              <a:t>medial</a:t>
            </a:r>
            <a:r>
              <a:rPr lang="sr-Cyrl-RS" altLang="en-US" sz="2000" b="1" dirty="0">
                <a:latin typeface="Book Antiqua" panose="02040602050305030304" pitchFamily="18" charset="0"/>
              </a:rPr>
              <a:t> </a:t>
            </a:r>
            <a:r>
              <a:rPr lang="en-GB" altLang="en-US" sz="2000" b="1" dirty="0" err="1">
                <a:latin typeface="Book Antiqua" panose="02040602050305030304" pitchFamily="18" charset="0"/>
              </a:rPr>
              <a:t>rotatio</a:t>
            </a:r>
            <a:endParaRPr lang="sr-Cyrl-RS" altLang="en-US" sz="2000" b="1" dirty="0">
              <a:latin typeface="Book Antiqua" panose="02040602050305030304" pitchFamily="18" charset="0"/>
            </a:endParaRPr>
          </a:p>
        </p:txBody>
      </p:sp>
      <p:pic>
        <p:nvPicPr>
          <p:cNvPr id="44038" name="Picture 2" descr="scoi-knee-main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0" t="12721" b="4593"/>
          <a:stretch>
            <a:fillRect/>
          </a:stretch>
        </p:blipFill>
        <p:spPr bwMode="auto">
          <a:xfrm>
            <a:off x="5438775" y="333375"/>
            <a:ext cx="3600450" cy="283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039" name="Picture 10" descr="https://prod-images-static.radiopaedia.org/images/408144/d1417a0477217a6832674e6dac8a85_gallery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25" y="3959225"/>
            <a:ext cx="2640013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0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867275"/>
            <a:ext cx="2662237" cy="193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60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0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7" descr="scan003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71775" y="765175"/>
            <a:ext cx="3987800" cy="5638800"/>
          </a:xfrm>
          <a:noFill/>
        </p:spPr>
      </p:pic>
      <p:sp>
        <p:nvSpPr>
          <p:cNvPr id="45059" name="Text Box 12"/>
          <p:cNvSpPr txBox="1">
            <a:spLocks noChangeArrowheads="1"/>
          </p:cNvSpPr>
          <p:nvPr/>
        </p:nvSpPr>
        <p:spPr bwMode="auto">
          <a:xfrm>
            <a:off x="539552" y="260350"/>
            <a:ext cx="69127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sr-Latn-CS" altLang="en-US" sz="2800" b="1" dirty="0">
                <a:solidFill>
                  <a:srgbClr val="A50021"/>
                </a:solidFill>
                <a:latin typeface="Comic Sans MS" panose="030F0702030302020204" pitchFamily="66" charset="0"/>
              </a:rPr>
              <a:t>Articulatio tibiofibularis proximalis</a:t>
            </a:r>
            <a:endParaRPr lang="en-US" altLang="en-US" sz="2800" b="1" dirty="0">
              <a:solidFill>
                <a:srgbClr val="A50021"/>
              </a:solidFill>
              <a:latin typeface="Comic Sans MS" panose="030F0702030302020204" pitchFamily="66" charset="0"/>
            </a:endParaRPr>
          </a:p>
        </p:txBody>
      </p:sp>
      <p:sp>
        <p:nvSpPr>
          <p:cNvPr id="47108" name="AutoShape 14"/>
          <p:cNvSpPr>
            <a:spLocks noChangeArrowheads="1"/>
          </p:cNvSpPr>
          <p:nvPr/>
        </p:nvSpPr>
        <p:spPr bwMode="auto">
          <a:xfrm rot="2757847">
            <a:off x="3297238" y="95885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A5002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45061" name="Text Box 15"/>
          <p:cNvSpPr txBox="1">
            <a:spLocks noChangeArrowheads="1"/>
          </p:cNvSpPr>
          <p:nvPr/>
        </p:nvSpPr>
        <p:spPr bwMode="auto">
          <a:xfrm>
            <a:off x="4965570" y="4382033"/>
            <a:ext cx="417843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sr-Latn-CS" altLang="en-US" sz="2800" b="1" dirty="0">
                <a:solidFill>
                  <a:srgbClr val="006666"/>
                </a:solidFill>
                <a:latin typeface="Comic Sans MS" panose="030F0702030302020204" pitchFamily="66" charset="0"/>
              </a:rPr>
              <a:t>Articulatio tibiofibularis distalis</a:t>
            </a:r>
            <a:endParaRPr lang="en-US" altLang="en-US" sz="2800" b="1" dirty="0">
              <a:solidFill>
                <a:srgbClr val="006666"/>
              </a:solidFill>
              <a:latin typeface="Comic Sans MS" panose="030F0702030302020204" pitchFamily="66" charset="0"/>
            </a:endParaRPr>
          </a:p>
        </p:txBody>
      </p:sp>
      <p:sp>
        <p:nvSpPr>
          <p:cNvPr id="47110" name="AutoShape 17"/>
          <p:cNvSpPr>
            <a:spLocks noChangeArrowheads="1"/>
          </p:cNvSpPr>
          <p:nvPr/>
        </p:nvSpPr>
        <p:spPr bwMode="auto">
          <a:xfrm rot="8230323">
            <a:off x="4211638" y="5229225"/>
            <a:ext cx="838200" cy="152400"/>
          </a:xfrm>
          <a:prstGeom prst="rightArrow">
            <a:avLst>
              <a:gd name="adj1" fmla="val 50000"/>
              <a:gd name="adj2" fmla="val 137500"/>
            </a:avLst>
          </a:prstGeom>
          <a:solidFill>
            <a:srgbClr val="0066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45063" name="TextBox 1"/>
          <p:cNvSpPr txBox="1">
            <a:spLocks noChangeArrowheads="1"/>
          </p:cNvSpPr>
          <p:nvPr/>
        </p:nvSpPr>
        <p:spPr bwMode="auto">
          <a:xfrm>
            <a:off x="9525" y="1149350"/>
            <a:ext cx="29098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en-GB"/>
              <a:t>Condylus lateralis tibiae</a:t>
            </a:r>
          </a:p>
          <a:p>
            <a:pPr eaLnBrk="1" hangingPunct="1">
              <a:buFontTx/>
              <a:buChar char="-"/>
            </a:pPr>
            <a:r>
              <a:rPr lang="en-GB"/>
              <a:t>Caput fibulae</a:t>
            </a:r>
          </a:p>
        </p:txBody>
      </p:sp>
      <p:sp>
        <p:nvSpPr>
          <p:cNvPr id="45064" name="TextBox 2"/>
          <p:cNvSpPr txBox="1">
            <a:spLocks noChangeArrowheads="1"/>
          </p:cNvSpPr>
          <p:nvPr/>
        </p:nvSpPr>
        <p:spPr bwMode="auto">
          <a:xfrm>
            <a:off x="179388" y="5229225"/>
            <a:ext cx="28781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/>
              <a:t>- Incisura fibularis tibiae</a:t>
            </a:r>
            <a:br>
              <a:rPr lang="en-GB"/>
            </a:br>
            <a:r>
              <a:rPr lang="en-GB"/>
              <a:t>- Maleolus lateralis (fibula)</a:t>
            </a:r>
          </a:p>
        </p:txBody>
      </p:sp>
    </p:spTree>
    <p:custDataLst>
      <p:tags r:id="rId1"/>
    </p:custData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 bldLvl="0" animBg="1" autoUpdateAnimBg="0"/>
      <p:bldP spid="47110" grpId="0" bldLvl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0" t="6346" r="59154" b="3703"/>
          <a:stretch>
            <a:fillRect/>
          </a:stretch>
        </p:blipFill>
        <p:spPr bwMode="auto">
          <a:xfrm>
            <a:off x="2987675" y="1125538"/>
            <a:ext cx="2925763" cy="555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6083" name="Rectangle 2"/>
          <p:cNvSpPr txBox="1">
            <a:spLocks noChangeArrowheads="1"/>
          </p:cNvSpPr>
          <p:nvPr/>
        </p:nvSpPr>
        <p:spPr bwMode="auto">
          <a:xfrm>
            <a:off x="395288" y="-19050"/>
            <a:ext cx="8497887" cy="90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Latn-CS" altLang="en-US" sz="2400" b="1" dirty="0">
                <a:solidFill>
                  <a:srgbClr val="660033"/>
                </a:solidFill>
              </a:rPr>
              <a:t>Art. talocruralis</a:t>
            </a:r>
            <a:r>
              <a:rPr lang="en-US" altLang="en-US" sz="2400" b="1" dirty="0">
                <a:solidFill>
                  <a:srgbClr val="660033"/>
                </a:solidFill>
              </a:rPr>
              <a:t> </a:t>
            </a:r>
            <a:br>
              <a:rPr lang="sr-Latn-CS" altLang="en-US" sz="2400" b="1" dirty="0">
                <a:solidFill>
                  <a:srgbClr val="660033"/>
                </a:solidFill>
              </a:rPr>
            </a:br>
            <a:r>
              <a:rPr lang="en-GB" altLang="en-US" sz="1800" b="1" dirty="0">
                <a:solidFill>
                  <a:srgbClr val="660033"/>
                </a:solidFill>
              </a:rPr>
              <a:t>The ankle joint </a:t>
            </a:r>
            <a:r>
              <a:rPr lang="sr-Latn-CS" altLang="en-US" sz="1600" b="1" dirty="0">
                <a:solidFill>
                  <a:srgbClr val="660033"/>
                </a:solidFill>
              </a:rPr>
              <a:t>– </a:t>
            </a:r>
            <a:r>
              <a:rPr lang="en-GB" altLang="en-US" sz="1400" i="1" dirty="0"/>
              <a:t>connects distal ends of </a:t>
            </a:r>
            <a:r>
              <a:rPr lang="sr-Latn-CS" altLang="en-US" sz="1600" b="1" i="1" dirty="0"/>
              <a:t>tibia</a:t>
            </a:r>
            <a:r>
              <a:rPr lang="sr-Latn-CS" altLang="en-US" sz="1400" i="1" dirty="0"/>
              <a:t> </a:t>
            </a:r>
            <a:r>
              <a:rPr lang="en-GB" altLang="en-US" sz="1400" i="1" dirty="0"/>
              <a:t>and </a:t>
            </a:r>
            <a:r>
              <a:rPr lang="sr-Latn-CS" altLang="en-US" sz="1600" b="1" i="1" dirty="0"/>
              <a:t>fibula</a:t>
            </a:r>
            <a:r>
              <a:rPr lang="sr-Latn-CS" altLang="en-US" sz="1400" i="1" dirty="0"/>
              <a:t> </a:t>
            </a:r>
            <a:r>
              <a:rPr lang="en-GB" altLang="en-US" sz="1400" i="1" dirty="0"/>
              <a:t>with </a:t>
            </a:r>
            <a:r>
              <a:rPr lang="sr-Latn-CS" altLang="en-US" sz="1600" b="1" i="1" dirty="0"/>
              <a:t>talus</a:t>
            </a:r>
            <a:r>
              <a:rPr lang="sr-Latn-CS" altLang="en-US" sz="1400" b="1" dirty="0"/>
              <a:t>    </a:t>
            </a:r>
            <a:endParaRPr lang="en-US" altLang="en-US" sz="1400" b="1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55" t="8864" r="28806" b="23729"/>
          <a:stretch>
            <a:fillRect/>
          </a:stretch>
        </p:blipFill>
        <p:spPr bwMode="auto">
          <a:xfrm>
            <a:off x="107950" y="4005263"/>
            <a:ext cx="2789238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710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-19050"/>
            <a:ext cx="8497887" cy="909638"/>
          </a:xfrm>
        </p:spPr>
        <p:txBody>
          <a:bodyPr/>
          <a:lstStyle/>
          <a:p>
            <a:pPr eaLnBrk="1" hangingPunct="1"/>
            <a:r>
              <a:rPr lang="sr-Latn-CS" altLang="en-US" sz="2400" b="1" dirty="0">
                <a:solidFill>
                  <a:srgbClr val="660033"/>
                </a:solidFill>
              </a:rPr>
              <a:t>Art. talocruralis</a:t>
            </a:r>
            <a:r>
              <a:rPr lang="en-US" altLang="en-US" sz="2400" b="1" dirty="0">
                <a:solidFill>
                  <a:srgbClr val="660033"/>
                </a:solidFill>
              </a:rPr>
              <a:t> </a:t>
            </a:r>
            <a:br>
              <a:rPr lang="sr-Latn-CS" altLang="en-US" sz="2400" b="1" dirty="0">
                <a:solidFill>
                  <a:srgbClr val="660033"/>
                </a:solidFill>
              </a:rPr>
            </a:br>
            <a:r>
              <a:rPr lang="en-GB" altLang="en-US" sz="2400" b="1" dirty="0">
                <a:solidFill>
                  <a:srgbClr val="660033"/>
                </a:solidFill>
              </a:rPr>
              <a:t> The ankle joint </a:t>
            </a:r>
            <a:r>
              <a:rPr lang="sr-Latn-CS" altLang="en-US" sz="2000" b="1" dirty="0">
                <a:solidFill>
                  <a:srgbClr val="660033"/>
                </a:solidFill>
              </a:rPr>
              <a:t>– </a:t>
            </a:r>
            <a:r>
              <a:rPr lang="en-GB" altLang="en-US" sz="1800" i="1" dirty="0"/>
              <a:t>connects distal ends of </a:t>
            </a:r>
            <a:r>
              <a:rPr lang="sr-Latn-CS" altLang="en-US" sz="2000" b="1" i="1" dirty="0"/>
              <a:t>tibia</a:t>
            </a:r>
            <a:r>
              <a:rPr lang="sr-Latn-CS" altLang="en-US" sz="1800" i="1" dirty="0"/>
              <a:t> </a:t>
            </a:r>
            <a:r>
              <a:rPr lang="en-GB" altLang="en-US" sz="1800" i="1" dirty="0"/>
              <a:t>and </a:t>
            </a:r>
            <a:r>
              <a:rPr lang="sr-Latn-CS" altLang="en-US" sz="2000" b="1" i="1" dirty="0"/>
              <a:t>fibula</a:t>
            </a:r>
            <a:r>
              <a:rPr lang="sr-Latn-CS" altLang="en-US" sz="1800" i="1" dirty="0"/>
              <a:t> </a:t>
            </a:r>
            <a:r>
              <a:rPr lang="en-GB" altLang="en-US" sz="1800" i="1" dirty="0"/>
              <a:t>with </a:t>
            </a:r>
            <a:r>
              <a:rPr lang="sr-Latn-CS" altLang="en-US" sz="2000" b="1" i="1" dirty="0"/>
              <a:t>talus</a:t>
            </a:r>
            <a:r>
              <a:rPr lang="sr-Latn-CS" altLang="en-US" sz="1800" b="1" dirty="0"/>
              <a:t> </a:t>
            </a:r>
            <a:endParaRPr lang="en-US" altLang="en-US" sz="1400" b="1" dirty="0">
              <a:solidFill>
                <a:schemeClr val="tx1"/>
              </a:solidFill>
            </a:endParaRPr>
          </a:p>
        </p:txBody>
      </p:sp>
      <p:pic>
        <p:nvPicPr>
          <p:cNvPr id="47108" name="Picture 3" descr="scan0033"/>
          <p:cNvPicPr>
            <a:picLocks noGrp="1" noChangeArrowheads="1"/>
          </p:cNvPicPr>
          <p:nvPr>
            <p:ph sz="half" idx="4294967295"/>
          </p:nvPr>
        </p:nvPicPr>
        <p:blipFill>
          <a:blip r:embed="rId4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4"/>
          <a:stretch>
            <a:fillRect/>
          </a:stretch>
        </p:blipFill>
        <p:spPr>
          <a:xfrm>
            <a:off x="0" y="844717"/>
            <a:ext cx="9144000" cy="3516312"/>
          </a:xfrm>
          <a:noFill/>
        </p:spPr>
      </p:pic>
      <p:sp>
        <p:nvSpPr>
          <p:cNvPr id="47109" name="Line 12"/>
          <p:cNvSpPr>
            <a:spLocks noChangeShapeType="1"/>
          </p:cNvSpPr>
          <p:nvPr/>
        </p:nvSpPr>
        <p:spPr bwMode="auto">
          <a:xfrm>
            <a:off x="5003800" y="1557338"/>
            <a:ext cx="1752600" cy="0"/>
          </a:xfrm>
          <a:prstGeom prst="line">
            <a:avLst/>
          </a:prstGeom>
          <a:noFill/>
          <a:ln w="28575">
            <a:solidFill>
              <a:srgbClr val="3399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110" name="Line 15"/>
          <p:cNvSpPr>
            <a:spLocks noChangeShapeType="1"/>
          </p:cNvSpPr>
          <p:nvPr/>
        </p:nvSpPr>
        <p:spPr bwMode="auto">
          <a:xfrm>
            <a:off x="4932363" y="2852738"/>
            <a:ext cx="2438400" cy="0"/>
          </a:xfrm>
          <a:prstGeom prst="line">
            <a:avLst/>
          </a:prstGeom>
          <a:noFill/>
          <a:ln w="28575">
            <a:solidFill>
              <a:srgbClr val="6600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47111" name="Picture 5" descr="scan0002a"/>
          <p:cNvPicPr>
            <a:picLocks noGrp="1" noChangeAspect="1" noChangeArrowheads="1"/>
          </p:cNvPicPr>
          <p:nvPr/>
        </p:nvPicPr>
        <p:blipFill>
          <a:blip r:embed="rId5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7"/>
          <a:stretch>
            <a:fillRect/>
          </a:stretch>
        </p:blipFill>
        <p:spPr bwMode="auto">
          <a:xfrm>
            <a:off x="2989263" y="4268788"/>
            <a:ext cx="3905250" cy="257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8136" name="AutoShape 9"/>
          <p:cNvSpPr>
            <a:spLocks noChangeArrowheads="1"/>
          </p:cNvSpPr>
          <p:nvPr/>
        </p:nvSpPr>
        <p:spPr bwMode="auto">
          <a:xfrm rot="2757847">
            <a:off x="3840163" y="5026025"/>
            <a:ext cx="609600" cy="15240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A50021"/>
          </a:solidFill>
          <a:ln w="9525">
            <a:solidFill>
              <a:schemeClr val="tx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pic>
        <p:nvPicPr>
          <p:cNvPr id="47113" name="Picture 4" descr="scan0036"/>
          <p:cNvPicPr>
            <a:picLocks noGrp="1" noChangeAspect="1" noChangeArrowheads="1"/>
          </p:cNvPicPr>
          <p:nvPr/>
        </p:nvPicPr>
        <p:blipFill>
          <a:blip r:embed="rId6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50" y="5011738"/>
            <a:ext cx="3044825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8138" name="AutoShape 7"/>
          <p:cNvSpPr>
            <a:spLocks noChangeArrowheads="1"/>
          </p:cNvSpPr>
          <p:nvPr/>
        </p:nvSpPr>
        <p:spPr bwMode="auto">
          <a:xfrm rot="8713640">
            <a:off x="7524750" y="5518150"/>
            <a:ext cx="1143000" cy="155575"/>
          </a:xfrm>
          <a:prstGeom prst="rightArrow">
            <a:avLst>
              <a:gd name="adj1" fmla="val 50000"/>
              <a:gd name="adj2" fmla="val 183673"/>
            </a:avLst>
          </a:prstGeom>
          <a:solidFill>
            <a:srgbClr val="A50021"/>
          </a:solidFill>
          <a:ln w="9525">
            <a:solidFill>
              <a:schemeClr val="tx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48139" name="AutoShape 6"/>
          <p:cNvSpPr>
            <a:spLocks noChangeArrowheads="1"/>
          </p:cNvSpPr>
          <p:nvPr/>
        </p:nvSpPr>
        <p:spPr bwMode="auto">
          <a:xfrm>
            <a:off x="6300788" y="5949950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A50021"/>
          </a:solidFill>
          <a:ln w="9525">
            <a:solidFill>
              <a:schemeClr val="tx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p:sp>
        <p:nvSpPr>
          <p:cNvPr id="48140" name="AutoShape 8"/>
          <p:cNvSpPr>
            <a:spLocks noChangeArrowheads="1"/>
          </p:cNvSpPr>
          <p:nvPr/>
        </p:nvSpPr>
        <p:spPr bwMode="auto">
          <a:xfrm rot="8011648">
            <a:off x="7978775" y="5856288"/>
            <a:ext cx="685800" cy="152400"/>
          </a:xfrm>
          <a:prstGeom prst="rightArrow">
            <a:avLst>
              <a:gd name="adj1" fmla="val 50000"/>
              <a:gd name="adj2" fmla="val 112500"/>
            </a:avLst>
          </a:prstGeom>
          <a:solidFill>
            <a:srgbClr val="A50021"/>
          </a:solidFill>
          <a:ln w="9525">
            <a:solidFill>
              <a:schemeClr val="tx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" name="Ink 2"/>
              <p14:cNvContentPartPr/>
              <p14:nvPr/>
            </p14:nvContentPartPr>
            <p14:xfrm>
              <a:off x="2965320" y="3987720"/>
              <a:ext cx="1296000" cy="38160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955960" y="3978360"/>
                <a:ext cx="1314720" cy="400320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extBox 1"/>
          <p:cNvSpPr txBox="1"/>
          <p:nvPr/>
        </p:nvSpPr>
        <p:spPr>
          <a:xfrm>
            <a:off x="323528" y="828180"/>
            <a:ext cx="86365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1600" dirty="0"/>
              <a:t>Joint</a:t>
            </a:r>
            <a:endParaRPr lang="en-US" sz="1600" dirty="0"/>
          </a:p>
        </p:txBody>
      </p:sp>
      <p:sp>
        <p:nvSpPr>
          <p:cNvPr id="15" name="TextBox 14"/>
          <p:cNvSpPr txBox="1"/>
          <p:nvPr/>
        </p:nvSpPr>
        <p:spPr>
          <a:xfrm>
            <a:off x="2462023" y="828180"/>
            <a:ext cx="230259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1600" dirty="0"/>
              <a:t>Articulate surfaces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5652120" y="760735"/>
            <a:ext cx="1378951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1600" dirty="0"/>
              <a:t>Ligaments</a:t>
            </a:r>
            <a:endParaRPr lang="en-US" sz="1600" dirty="0"/>
          </a:p>
        </p:txBody>
      </p:sp>
      <p:sp>
        <p:nvSpPr>
          <p:cNvPr id="17" name="TextBox 16"/>
          <p:cNvSpPr txBox="1"/>
          <p:nvPr/>
        </p:nvSpPr>
        <p:spPr>
          <a:xfrm>
            <a:off x="5108563" y="1088232"/>
            <a:ext cx="1378951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1600" dirty="0"/>
              <a:t>Lateral</a:t>
            </a:r>
            <a:endParaRPr lang="en-US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5003800" y="2290553"/>
            <a:ext cx="1378951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1600" dirty="0"/>
              <a:t>Medial</a:t>
            </a:r>
            <a:endParaRPr lang="en-US" sz="1600" dirty="0"/>
          </a:p>
        </p:txBody>
      </p:sp>
      <p:sp>
        <p:nvSpPr>
          <p:cNvPr id="19" name="TextBox 18"/>
          <p:cNvSpPr txBox="1"/>
          <p:nvPr/>
        </p:nvSpPr>
        <p:spPr>
          <a:xfrm>
            <a:off x="5255243" y="2842835"/>
            <a:ext cx="1378951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1200" dirty="0"/>
              <a:t>superficial</a:t>
            </a:r>
            <a:endParaRPr lang="en-US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5264737" y="3578006"/>
            <a:ext cx="1378951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1200" dirty="0"/>
              <a:t>deep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7765049" y="2071800"/>
            <a:ext cx="1378951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1400" dirty="0"/>
              <a:t>Dorsal flexio</a:t>
            </a:r>
            <a:endParaRPr lang="en-US" sz="1400" dirty="0"/>
          </a:p>
        </p:txBody>
      </p:sp>
      <p:sp>
        <p:nvSpPr>
          <p:cNvPr id="22" name="TextBox 21"/>
          <p:cNvSpPr txBox="1"/>
          <p:nvPr/>
        </p:nvSpPr>
        <p:spPr>
          <a:xfrm>
            <a:off x="7582443" y="2769231"/>
            <a:ext cx="15607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sr-Latn-RS" sz="1400" dirty="0"/>
              <a:t>- Dorsalextensio</a:t>
            </a:r>
          </a:p>
          <a:p>
            <a:r>
              <a:rPr lang="sr-Latn-RS" sz="1400" dirty="0"/>
              <a:t>(plantar flexio)</a:t>
            </a:r>
            <a:endParaRPr lang="en-US" sz="1400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6" grpId="0" bldLvl="0" animBg="1" autoUpdateAnimBg="0"/>
      <p:bldP spid="48138" grpId="0" bldLvl="0" animBg="1" autoUpdateAnimBg="0"/>
      <p:bldP spid="48139" grpId="0" bldLvl="0" animBg="1" autoUpdateAnimBg="0"/>
      <p:bldP spid="48140" grpId="0" bldLvl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6"/>
          <p:cNvSpPr txBox="1">
            <a:spLocks noChangeArrowheads="1"/>
          </p:cNvSpPr>
          <p:nvPr/>
        </p:nvSpPr>
        <p:spPr bwMode="auto">
          <a:xfrm>
            <a:off x="0" y="116632"/>
            <a:ext cx="9144000" cy="320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GB" altLang="en-US" sz="3600" b="1" dirty="0">
                <a:solidFill>
                  <a:srgbClr val="660033"/>
                </a:solidFill>
                <a:latin typeface="Book Antiqua" panose="02040602050305030304" pitchFamily="18" charset="0"/>
              </a:rPr>
              <a:t>Lower ankle joint</a:t>
            </a:r>
            <a:r>
              <a:rPr lang="sr-Latn-CS" altLang="en-US" sz="3600" b="1" dirty="0">
                <a:solidFill>
                  <a:srgbClr val="660033"/>
                </a:solidFill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US" altLang="en-US" sz="2000" b="1" dirty="0">
                <a:solidFill>
                  <a:srgbClr val="660033"/>
                </a:solidFill>
                <a:latin typeface="Book Antiqua" panose="02040602050305030304" pitchFamily="18" charset="0"/>
              </a:rPr>
              <a:t>- </a:t>
            </a:r>
            <a:r>
              <a:rPr lang="sr-Latn-CS" altLang="en-US" sz="2000" b="1" dirty="0">
                <a:solidFill>
                  <a:srgbClr val="660033"/>
                </a:solidFill>
                <a:latin typeface="Book Antiqua" panose="02040602050305030304" pitchFamily="18" charset="0"/>
              </a:rPr>
              <a:t>Joint of three bones: talus, calcaneus and navicular bone</a:t>
            </a:r>
            <a:br>
              <a:rPr lang="en-US" altLang="en-US" sz="2000" b="1" dirty="0">
                <a:solidFill>
                  <a:srgbClr val="660033"/>
                </a:solidFill>
                <a:latin typeface="Book Antiqua" panose="02040602050305030304" pitchFamily="18" charset="0"/>
              </a:rPr>
            </a:br>
            <a:r>
              <a:rPr lang="en-US" altLang="en-US" sz="2000" b="1" dirty="0">
                <a:solidFill>
                  <a:srgbClr val="660033"/>
                </a:solidFill>
                <a:latin typeface="Book Antiqua" panose="02040602050305030304" pitchFamily="18" charset="0"/>
              </a:rPr>
              <a:t>- Movements</a:t>
            </a:r>
            <a:r>
              <a:rPr lang="sr-Latn-RS" altLang="en-US" sz="2000" b="1" dirty="0">
                <a:solidFill>
                  <a:srgbClr val="660033"/>
                </a:solidFill>
                <a:latin typeface="Book Antiqua" panose="02040602050305030304" pitchFamily="18" charset="0"/>
              </a:rPr>
              <a:t>:</a:t>
            </a:r>
            <a:r>
              <a:rPr lang="en-US" altLang="en-US" sz="2000" b="1" dirty="0">
                <a:solidFill>
                  <a:srgbClr val="660033"/>
                </a:solidFill>
                <a:latin typeface="Book Antiqua" panose="02040602050305030304" pitchFamily="18" charset="0"/>
              </a:rPr>
              <a:t> </a:t>
            </a:r>
            <a:r>
              <a:rPr lang="en-US" altLang="en-US" sz="2000" b="1" dirty="0" err="1">
                <a:solidFill>
                  <a:srgbClr val="660033"/>
                </a:solidFill>
                <a:latin typeface="Book Antiqua" panose="02040602050305030304" pitchFamily="18" charset="0"/>
              </a:rPr>
              <a:t>inversi</a:t>
            </a:r>
            <a:r>
              <a:rPr lang="sr-Latn-RS" altLang="en-US" sz="2000" b="1" dirty="0">
                <a:solidFill>
                  <a:srgbClr val="660033"/>
                </a:solidFill>
                <a:latin typeface="Book Antiqua" panose="02040602050305030304" pitchFamily="18" charset="0"/>
              </a:rPr>
              <a:t>o and eversio of the foot</a:t>
            </a:r>
            <a:endParaRPr lang="sr-Latn-CS" altLang="en-US" sz="3600" b="1" dirty="0">
              <a:solidFill>
                <a:srgbClr val="660033"/>
              </a:solidFill>
            </a:endParaRPr>
          </a:p>
          <a:p>
            <a:pPr eaLnBrk="1" hangingPunct="1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sr-Latn-CS" altLang="en-US" sz="2800" b="1" dirty="0">
                <a:solidFill>
                  <a:srgbClr val="660033"/>
                </a:solidFill>
                <a:latin typeface="Book Antiqua" panose="02040602050305030304" pitchFamily="18" charset="0"/>
              </a:rPr>
              <a:t>1. Art. talocalcaneonavicularis  </a:t>
            </a:r>
            <a:br>
              <a:rPr lang="sr-Latn-CS" altLang="en-US" sz="2800" b="1" dirty="0">
                <a:solidFill>
                  <a:srgbClr val="660033"/>
                </a:solidFill>
                <a:latin typeface="Book Antiqua" panose="02040602050305030304" pitchFamily="18" charset="0"/>
              </a:rPr>
            </a:br>
            <a:r>
              <a:rPr lang="sr-Latn-CS" altLang="en-US" sz="2000" b="1" dirty="0">
                <a:solidFill>
                  <a:srgbClr val="660033"/>
                </a:solidFill>
                <a:latin typeface="Book Antiqua" panose="02040602050305030304" pitchFamily="18" charset="0"/>
              </a:rPr>
              <a:t>(anterior part of joint – </a:t>
            </a:r>
            <a:r>
              <a:rPr lang="sr-Latn-CS" altLang="en-US" sz="2000" b="1" dirty="0">
                <a:latin typeface="Book Antiqua" panose="02040602050305030304" pitchFamily="18" charset="0"/>
              </a:rPr>
              <a:t>joint of talus and navicular bone and joint of anterior and medial articular surfaces on bottom side of talus and upper side of calcaneus</a:t>
            </a:r>
            <a:r>
              <a:rPr lang="sr-Latn-CS" altLang="en-US" sz="2000" b="1" dirty="0">
                <a:solidFill>
                  <a:srgbClr val="660033"/>
                </a:solidFill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  <a:buFontTx/>
              <a:buNone/>
            </a:pPr>
            <a:r>
              <a:rPr lang="sr-Latn-CS" altLang="en-US" sz="2800" b="1" dirty="0">
                <a:solidFill>
                  <a:srgbClr val="660033"/>
                </a:solidFill>
                <a:latin typeface="Book Antiqua" panose="02040602050305030304" pitchFamily="18" charset="0"/>
              </a:rPr>
              <a:t>2. Art. subtalaris </a:t>
            </a:r>
            <a:r>
              <a:rPr lang="sr-Latn-CS" altLang="en-US" sz="2000" b="1" dirty="0">
                <a:solidFill>
                  <a:srgbClr val="660033"/>
                </a:solidFill>
                <a:latin typeface="Book Antiqua" panose="02040602050305030304" pitchFamily="18" charset="0"/>
              </a:rPr>
              <a:t>(posterior part of joint - </a:t>
            </a:r>
            <a:r>
              <a:rPr lang="sr-Latn-CS" altLang="en-US" sz="2000" b="1" dirty="0">
                <a:latin typeface="Book Antiqua" panose="02040602050305030304" pitchFamily="18" charset="0"/>
              </a:rPr>
              <a:t>joint of posterior articular surfaces on bottom side of talus and upper side of calcaneus</a:t>
            </a:r>
            <a:r>
              <a:rPr lang="sr-Latn-CS" altLang="en-US" sz="2000" b="1" dirty="0">
                <a:solidFill>
                  <a:srgbClr val="660033"/>
                </a:solidFill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60000"/>
              </a:lnSpc>
              <a:spcBef>
                <a:spcPct val="50000"/>
              </a:spcBef>
              <a:buFontTx/>
              <a:buNone/>
            </a:pPr>
            <a:endParaRPr lang="en-US" altLang="en-US" sz="2000" b="1" dirty="0">
              <a:solidFill>
                <a:srgbClr val="660033"/>
              </a:solidFill>
              <a:latin typeface="Book Antiqua" panose="02040602050305030304" pitchFamily="18" charset="0"/>
            </a:endParaRPr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2" r="41118" b="48545"/>
          <a:stretch/>
        </p:blipFill>
        <p:spPr bwMode="auto">
          <a:xfrm>
            <a:off x="1979712" y="3138998"/>
            <a:ext cx="4756150" cy="3576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6"/>
          <p:cNvSpPr txBox="1">
            <a:spLocks noChangeArrowheads="1"/>
          </p:cNvSpPr>
          <p:nvPr/>
        </p:nvSpPr>
        <p:spPr bwMode="auto">
          <a:xfrm>
            <a:off x="3347865" y="539416"/>
            <a:ext cx="590567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i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Columna</a:t>
            </a:r>
            <a:r>
              <a:rPr lang="en-GB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n-GB" i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vertebralis</a:t>
            </a:r>
            <a:endParaRPr lang="en-GB" i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GB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(Vertebral column)</a:t>
            </a:r>
            <a:r>
              <a:rPr lang="sr-Latn-C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</a:t>
            </a:r>
            <a:endParaRPr lang="sr-Latn-CS" sz="1800" i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915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" y="476250"/>
            <a:ext cx="3481388" cy="576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6" name="Rectangle 2"/>
          <p:cNvSpPr txBox="1">
            <a:spLocks noChangeArrowheads="1"/>
          </p:cNvSpPr>
          <p:nvPr/>
        </p:nvSpPr>
        <p:spPr bwMode="auto">
          <a:xfrm>
            <a:off x="3132138" y="1989138"/>
            <a:ext cx="6121400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sz="1800" dirty="0">
                <a:latin typeface="Book Antiqua" panose="02040602050305030304" pitchFamily="18" charset="0"/>
              </a:rPr>
              <a:t>The </a:t>
            </a:r>
            <a:r>
              <a:rPr lang="en-GB" sz="1800" b="1" dirty="0">
                <a:latin typeface="Book Antiqua" panose="02040602050305030304" pitchFamily="18" charset="0"/>
              </a:rPr>
              <a:t>vertebral column</a:t>
            </a:r>
            <a:r>
              <a:rPr lang="en-GB" sz="1800" dirty="0">
                <a:latin typeface="Book Antiqua" panose="02040602050305030304" pitchFamily="18" charset="0"/>
              </a:rPr>
              <a:t> is a series of approximately 33 bones called vertebrae, which are separated by intervertebral discs</a:t>
            </a: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In sagittal plane, there are 4 physiological curvatures of vertebral column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thoracic and sacral </a:t>
            </a:r>
            <a:r>
              <a:rPr lang="sr-Cyrl-RS" altLang="en-US" sz="1800" dirty="0">
                <a:latin typeface="Book Antiqua" panose="02040602050305030304" pitchFamily="18" charset="0"/>
              </a:rPr>
              <a:t>–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convex backward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>
                <a:latin typeface="Book Antiqua" panose="02040602050305030304" pitchFamily="18" charset="0"/>
              </a:rPr>
              <a:t>physiological kyphosis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cervical and lumbar </a:t>
            </a:r>
            <a:r>
              <a:rPr lang="sr-Cyrl-RS" altLang="en-US" sz="1800" dirty="0">
                <a:latin typeface="Book Antiqua" panose="02040602050305030304" pitchFamily="18" charset="0"/>
              </a:rPr>
              <a:t>–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convex forward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>
                <a:latin typeface="Book Antiqua" panose="02040602050305030304" pitchFamily="18" charset="0"/>
              </a:rPr>
              <a:t>physiological </a:t>
            </a:r>
            <a:r>
              <a:rPr lang="en-GB" altLang="en-US" sz="1800" dirty="0" err="1">
                <a:latin typeface="Book Antiqua" panose="02040602050305030304" pitchFamily="18" charset="0"/>
              </a:rPr>
              <a:t>lordosis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In frontal plane, there is lateral physiological  curvature of vertebral column, convex to the right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in the level of the 4</a:t>
            </a:r>
            <a:r>
              <a:rPr lang="en-GB" altLang="en-US" sz="1800" baseline="30000" dirty="0">
                <a:latin typeface="Book Antiqua" panose="02040602050305030304" pitchFamily="18" charset="0"/>
              </a:rPr>
              <a:t>th</a:t>
            </a:r>
            <a:r>
              <a:rPr lang="en-GB" altLang="en-US" sz="1800" dirty="0">
                <a:latin typeface="Book Antiqua" panose="02040602050305030304" pitchFamily="18" charset="0"/>
              </a:rPr>
              <a:t> thoracic vertebra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>
                <a:latin typeface="Book Antiqua" panose="02040602050305030304" pitchFamily="18" charset="0"/>
              </a:rPr>
              <a:t>physiological scoliosis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endParaRPr lang="sr-Cyrl-RS" altLang="en-US" sz="1800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5" descr="0009 vertebrae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2725" y="1052513"/>
            <a:ext cx="3548063" cy="2627312"/>
          </a:xfrm>
        </p:spPr>
      </p:pic>
      <p:sp>
        <p:nvSpPr>
          <p:cNvPr id="52227" name="Text Box 6"/>
          <p:cNvSpPr txBox="1">
            <a:spLocks noChangeArrowheads="1"/>
          </p:cNvSpPr>
          <p:nvPr/>
        </p:nvSpPr>
        <p:spPr bwMode="auto">
          <a:xfrm>
            <a:off x="252413" y="406400"/>
            <a:ext cx="8416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Vertebrae </a:t>
            </a:r>
            <a:endParaRPr lang="sr-Cyrl-RS" altLang="en-US" i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0180" name="TextBox 3"/>
          <p:cNvSpPr txBox="1">
            <a:spLocks noChangeArrowheads="1"/>
          </p:cNvSpPr>
          <p:nvPr/>
        </p:nvSpPr>
        <p:spPr bwMode="auto">
          <a:xfrm>
            <a:off x="1588" y="1419225"/>
            <a:ext cx="8332787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Vertebrae are divided in the following groups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</a:t>
            </a:r>
            <a:r>
              <a:rPr lang="sr-Cyrl-RS" altLang="en-US" sz="1800" b="1" dirty="0">
                <a:latin typeface="Book Antiqua" panose="02040602050305030304" pitchFamily="18" charset="0"/>
              </a:rPr>
              <a:t>- </a:t>
            </a:r>
            <a:r>
              <a:rPr lang="en-GB" altLang="en-US" sz="1800" b="1" dirty="0">
                <a:latin typeface="Book Antiqua" panose="02040602050305030304" pitchFamily="18" charset="0"/>
              </a:rPr>
              <a:t>cervical</a:t>
            </a:r>
            <a:r>
              <a:rPr lang="sr-Cyrl-RS" altLang="en-US" sz="1800" b="1" dirty="0">
                <a:latin typeface="Book Antiqua" panose="02040602050305030304" pitchFamily="18" charset="0"/>
              </a:rPr>
              <a:t> (</a:t>
            </a:r>
            <a:r>
              <a:rPr lang="en-GB" altLang="en-US" sz="1800" b="1" dirty="0">
                <a:latin typeface="Book Antiqua" panose="02040602050305030304" pitchFamily="18" charset="0"/>
              </a:rPr>
              <a:t>vertebrae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cervicalis</a:t>
            </a:r>
            <a:r>
              <a:rPr lang="en-GB" altLang="en-US" sz="1800" b="1" dirty="0">
                <a:latin typeface="Book Antiqua" panose="02040602050305030304" pitchFamily="18" charset="0"/>
              </a:rPr>
              <a:t>) - 7</a:t>
            </a:r>
            <a:br>
              <a:rPr lang="sr-Cyrl-RS" altLang="en-US" sz="1800" b="1" dirty="0">
                <a:latin typeface="Book Antiqua" panose="02040602050305030304" pitchFamily="18" charset="0"/>
              </a:rPr>
            </a:br>
            <a:r>
              <a:rPr lang="sr-Cyrl-RS" altLang="en-US" sz="1800" b="1" dirty="0">
                <a:latin typeface="Book Antiqua" panose="02040602050305030304" pitchFamily="18" charset="0"/>
              </a:rPr>
              <a:t>	- </a:t>
            </a:r>
            <a:r>
              <a:rPr lang="en-GB" altLang="en-US" sz="1800" b="1" dirty="0">
                <a:latin typeface="Book Antiqua" panose="02040602050305030304" pitchFamily="18" charset="0"/>
              </a:rPr>
              <a:t>thoracic (vertebrae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thoracicae</a:t>
            </a:r>
            <a:r>
              <a:rPr lang="en-GB" altLang="en-US" sz="1800" b="1" dirty="0">
                <a:latin typeface="Book Antiqua" panose="02040602050305030304" pitchFamily="18" charset="0"/>
              </a:rPr>
              <a:t>) - 12</a:t>
            </a:r>
            <a:br>
              <a:rPr lang="sr-Cyrl-RS" altLang="en-US" sz="1800" b="1" dirty="0">
                <a:latin typeface="Book Antiqua" panose="02040602050305030304" pitchFamily="18" charset="0"/>
              </a:rPr>
            </a:br>
            <a:r>
              <a:rPr lang="sr-Cyrl-RS" altLang="en-US" sz="1800" b="1" dirty="0">
                <a:latin typeface="Book Antiqua" panose="02040602050305030304" pitchFamily="18" charset="0"/>
              </a:rPr>
              <a:t>	- </a:t>
            </a:r>
            <a:r>
              <a:rPr lang="en-GB" altLang="en-US" sz="1800" b="1" dirty="0">
                <a:latin typeface="Book Antiqua" panose="02040602050305030304" pitchFamily="18" charset="0"/>
              </a:rPr>
              <a:t>lumbar (vertebrae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lumbales</a:t>
            </a:r>
            <a:r>
              <a:rPr lang="en-GB" altLang="en-US" sz="1800" b="1" dirty="0">
                <a:latin typeface="Book Antiqua" panose="02040602050305030304" pitchFamily="18" charset="0"/>
              </a:rPr>
              <a:t>) - 5</a:t>
            </a:r>
            <a:br>
              <a:rPr lang="sr-Cyrl-RS" altLang="en-US" sz="1800" b="1" dirty="0">
                <a:latin typeface="Book Antiqua" panose="02040602050305030304" pitchFamily="18" charset="0"/>
              </a:rPr>
            </a:br>
            <a:r>
              <a:rPr lang="sr-Cyrl-RS" altLang="en-US" sz="1800" b="1" dirty="0">
                <a:latin typeface="Book Antiqua" panose="02040602050305030304" pitchFamily="18" charset="0"/>
              </a:rPr>
              <a:t>	- </a:t>
            </a:r>
            <a:r>
              <a:rPr lang="en-GB" altLang="en-US" sz="1800" b="1" dirty="0">
                <a:latin typeface="Book Antiqua" panose="02040602050305030304" pitchFamily="18" charset="0"/>
              </a:rPr>
              <a:t>sacral (vertebrae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sacrales</a:t>
            </a:r>
            <a:r>
              <a:rPr lang="en-GB" altLang="en-US" sz="1800" b="1" dirty="0">
                <a:latin typeface="Book Antiqua" panose="02040602050305030304" pitchFamily="18" charset="0"/>
              </a:rPr>
              <a:t>) - 5</a:t>
            </a:r>
            <a:br>
              <a:rPr lang="sr-Cyrl-RS" altLang="en-US" sz="1800" b="1" dirty="0">
                <a:latin typeface="Book Antiqua" panose="02040602050305030304" pitchFamily="18" charset="0"/>
              </a:rPr>
            </a:br>
            <a:r>
              <a:rPr lang="sr-Cyrl-RS" altLang="en-US" sz="1800" b="1" dirty="0">
                <a:latin typeface="Book Antiqua" panose="02040602050305030304" pitchFamily="18" charset="0"/>
              </a:rPr>
              <a:t>	- </a:t>
            </a:r>
            <a:r>
              <a:rPr lang="en-GB" altLang="en-US" sz="1800" b="1" dirty="0">
                <a:latin typeface="Book Antiqua" panose="02040602050305030304" pitchFamily="18" charset="0"/>
              </a:rPr>
              <a:t>coccygeal (vertebrae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coccygeales</a:t>
            </a:r>
            <a:r>
              <a:rPr lang="en-GB" altLang="en-US" sz="1800" b="1" dirty="0">
                <a:latin typeface="Book Antiqua" panose="02040602050305030304" pitchFamily="18" charset="0"/>
              </a:rPr>
              <a:t>) - 3-4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GB" altLang="en-US" sz="1800" dirty="0">
                <a:latin typeface="Book Antiqua" panose="02040602050305030304" pitchFamily="18" charset="0"/>
              </a:rPr>
              <a:t> 5 sacral vertebrae are fused in sacrum bone </a:t>
            </a:r>
            <a:r>
              <a:rPr lang="sr-Cyrl-RS" altLang="en-US" sz="1800" b="1" dirty="0">
                <a:latin typeface="Book Antiqua" panose="02040602050305030304" pitchFamily="18" charset="0"/>
              </a:rPr>
              <a:t>(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oss</a:t>
            </a:r>
            <a:r>
              <a:rPr lang="en-GB" altLang="en-US" sz="1800" b="1" dirty="0">
                <a:latin typeface="Book Antiqua" panose="02040602050305030304" pitchFamily="18" charset="0"/>
              </a:rPr>
              <a:t> sacrum)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GB" altLang="en-US" sz="1800" dirty="0">
                <a:latin typeface="Book Antiqua" panose="02040602050305030304" pitchFamily="18" charset="0"/>
              </a:rPr>
              <a:t> 3-4 coccygeal vertebrae are fused in bone named coccyx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  </a:t>
            </a:r>
            <a:r>
              <a:rPr lang="sr-Cyrl-RS" altLang="en-US" sz="1800" b="1" dirty="0">
                <a:latin typeface="Book Antiqua" panose="02040602050305030304" pitchFamily="18" charset="0"/>
              </a:rPr>
              <a:t>(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oss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coccygis</a:t>
            </a:r>
            <a:r>
              <a:rPr lang="en-GB" altLang="en-US" sz="1800" b="1" dirty="0">
                <a:latin typeface="Book Antiqua" panose="02040602050305030304" pitchFamily="18" charset="0"/>
              </a:rPr>
              <a:t>)</a:t>
            </a:r>
            <a:endParaRPr lang="sr-Cyrl-RS" altLang="en-US" sz="1800" b="1" dirty="0">
              <a:latin typeface="Book Antiqua" panose="02040602050305030304" pitchFamily="18" charset="0"/>
            </a:endParaRPr>
          </a:p>
        </p:txBody>
      </p:sp>
      <p:pic>
        <p:nvPicPr>
          <p:cNvPr id="50181" name="Picture 5" descr="0009 vertebra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288" y="4581525"/>
            <a:ext cx="3663950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2" name="Picture 5" descr="0009 vertebra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502025"/>
            <a:ext cx="202565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5" descr="0009 vertebrae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463" y="1052513"/>
            <a:ext cx="3548062" cy="2627312"/>
          </a:xfrm>
        </p:spPr>
      </p:pic>
      <p:sp>
        <p:nvSpPr>
          <p:cNvPr id="53251" name="Text Box 6"/>
          <p:cNvSpPr txBox="1">
            <a:spLocks noChangeArrowheads="1"/>
          </p:cNvSpPr>
          <p:nvPr/>
        </p:nvSpPr>
        <p:spPr bwMode="auto">
          <a:xfrm>
            <a:off x="252413" y="263525"/>
            <a:ext cx="84169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Vertebrae (parts)</a:t>
            </a:r>
            <a:endParaRPr lang="sr-Cyrl-RS" altLang="en-US" i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1204" name="TextBox 3"/>
          <p:cNvSpPr txBox="1">
            <a:spLocks noChangeArrowheads="1"/>
          </p:cNvSpPr>
          <p:nvPr/>
        </p:nvSpPr>
        <p:spPr bwMode="auto">
          <a:xfrm>
            <a:off x="0" y="1215107"/>
            <a:ext cx="8332787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GB" altLang="en-US" sz="1800" dirty="0">
                <a:latin typeface="Book Antiqua" panose="02040602050305030304" pitchFamily="18" charset="0"/>
              </a:rPr>
              <a:t> Vertebral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body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sr-Latn-CS" altLang="en-US" sz="1800" b="1" dirty="0">
                <a:latin typeface="Book Antiqua" panose="02040602050305030304" pitchFamily="18" charset="0"/>
              </a:rPr>
              <a:t>Corpus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r>
              <a:rPr lang="en-GB" altLang="en-US" sz="1800" dirty="0">
                <a:latin typeface="Book Antiqua" panose="02040602050305030304" pitchFamily="18" charset="0"/>
              </a:rPr>
              <a:t> – anterior aspect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of vertebrae</a:t>
            </a: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Arch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sr-Latn-CS" altLang="en-US" sz="1800" b="1" dirty="0">
                <a:latin typeface="Book Antiqua" panose="02040602050305030304" pitchFamily="18" charset="0"/>
              </a:rPr>
              <a:t>Arcus vertebrae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r>
              <a:rPr lang="en-GB" altLang="en-US" sz="1800" dirty="0">
                <a:latin typeface="Book Antiqua" panose="02040602050305030304" pitchFamily="18" charset="0"/>
              </a:rPr>
              <a:t> – origin from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posterior aspect of the vertebral body and has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two parts </a:t>
            </a:r>
            <a:r>
              <a:rPr lang="sr-Latn-CS" altLang="en-US" sz="1800" dirty="0">
                <a:latin typeface="Book Antiqua" panose="02040602050305030304" pitchFamily="18" charset="0"/>
              </a:rPr>
              <a:t>:</a:t>
            </a:r>
            <a:br>
              <a:rPr lang="sr-Latn-CS" altLang="en-US" sz="1800" dirty="0">
                <a:latin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</a:rPr>
              <a:t>  * </a:t>
            </a:r>
            <a:r>
              <a:rPr lang="sr-Cyrl-RS" altLang="en-US" sz="1800" dirty="0">
                <a:latin typeface="Book Antiqua" panose="02040602050305030304" pitchFamily="18" charset="0"/>
              </a:rPr>
              <a:t>2 </a:t>
            </a:r>
            <a:r>
              <a:rPr lang="en-GB" altLang="en-US" sz="1800" dirty="0">
                <a:latin typeface="Book Antiqua" panose="02040602050305030304" pitchFamily="18" charset="0"/>
              </a:rPr>
              <a:t>pedicles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sr-Latn-CS" altLang="en-US" sz="1800" b="1" dirty="0">
                <a:latin typeface="Book Antiqua" panose="02040602050305030304" pitchFamily="18" charset="0"/>
              </a:rPr>
              <a:t>pediculus arcus vertebrae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dirty="0">
                <a:latin typeface="Book Antiqua" panose="02040602050305030304" pitchFamily="18" charset="0"/>
              </a:rPr>
              <a:t>     - </a:t>
            </a:r>
            <a:r>
              <a:rPr lang="en-GB" altLang="en-US" sz="1800" dirty="0">
                <a:latin typeface="Book Antiqua" panose="02040602050305030304" pitchFamily="18" charset="0"/>
              </a:rPr>
              <a:t>the pedicles of the 2 adjacent vertebrae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form the hole for the exit of spinal nerves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dirty="0">
                <a:latin typeface="Book Antiqua" panose="02040602050305030304" pitchFamily="18" charset="0"/>
              </a:rPr>
              <a:t>     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sr-Latn-CS" altLang="en-US" sz="1800" b="1" dirty="0">
                <a:latin typeface="Book Antiqua" panose="02040602050305030304" pitchFamily="18" charset="0"/>
              </a:rPr>
              <a:t>foramen intervertebrale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sr-Latn-CS" altLang="en-US" sz="1800" dirty="0">
                <a:latin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</a:rPr>
              <a:t>  * </a:t>
            </a:r>
            <a:r>
              <a:rPr lang="sr-Cyrl-RS" altLang="en-US" sz="1800" dirty="0">
                <a:latin typeface="Book Antiqua" panose="02040602050305030304" pitchFamily="18" charset="0"/>
              </a:rPr>
              <a:t>2 </a:t>
            </a:r>
            <a:r>
              <a:rPr lang="en-GB" altLang="en-US" sz="1800" dirty="0" err="1">
                <a:latin typeface="Book Antiqua" panose="02040602050305030304" pitchFamily="18" charset="0"/>
              </a:rPr>
              <a:t>lamines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sr-Latn-CS" altLang="en-US" sz="1800" b="1" dirty="0">
                <a:latin typeface="Book Antiqua" panose="02040602050305030304" pitchFamily="18" charset="0"/>
              </a:rPr>
              <a:t>lamina arcus vertebrae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GB" altLang="en-US" sz="1800" dirty="0">
                <a:latin typeface="Book Antiqua" panose="02040602050305030304" pitchFamily="18" charset="0"/>
              </a:rPr>
              <a:t> Vertebral hole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b="1" dirty="0">
                <a:latin typeface="Book Antiqua" panose="02040602050305030304" pitchFamily="18" charset="0"/>
              </a:rPr>
              <a:t>f</a:t>
            </a:r>
            <a:r>
              <a:rPr lang="sr-Latn-CS" altLang="en-US" sz="1800" b="1" dirty="0">
                <a:latin typeface="Book Antiqua" panose="02040602050305030304" pitchFamily="18" charset="0"/>
              </a:rPr>
              <a:t>oramen vertebrale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  Foramina </a:t>
            </a:r>
            <a:r>
              <a:rPr lang="en-GB" altLang="en-US" sz="1800" dirty="0" err="1">
                <a:latin typeface="Book Antiqua" panose="02040602050305030304" pitchFamily="18" charset="0"/>
              </a:rPr>
              <a:t>vertebralae</a:t>
            </a:r>
            <a:r>
              <a:rPr lang="en-GB" altLang="en-US" sz="1800" dirty="0">
                <a:latin typeface="Book Antiqua" panose="02040602050305030304" pitchFamily="18" charset="0"/>
              </a:rPr>
              <a:t> of the all vertebrae form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vertebral canal, where the spinal cord is located</a:t>
            </a: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sr-Cyrl-C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Prominences - processes</a:t>
            </a:r>
            <a:r>
              <a:rPr lang="sr-Latn-CS" altLang="en-US" sz="1800" dirty="0">
                <a:latin typeface="Book Antiqua" panose="02040602050305030304" pitchFamily="18" charset="0"/>
              </a:rPr>
              <a:t>:</a:t>
            </a:r>
            <a:br>
              <a:rPr lang="sr-Latn-CS" altLang="en-US" sz="1800" dirty="0">
                <a:latin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</a:rPr>
              <a:t>  1) processus spinosus</a:t>
            </a:r>
            <a:r>
              <a:rPr lang="sr-Cyrl-RS" altLang="en-US" sz="1800" dirty="0">
                <a:latin typeface="Book Antiqua" panose="02040602050305030304" pitchFamily="18" charset="0"/>
              </a:rPr>
              <a:t> (1)</a:t>
            </a:r>
            <a:br>
              <a:rPr lang="sr-Latn-CS" altLang="en-US" sz="1800" dirty="0">
                <a:latin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</a:rPr>
              <a:t>  2) processus transversus   </a:t>
            </a:r>
            <a:r>
              <a:rPr lang="sr-Cyrl-RS" altLang="en-US" sz="1800" dirty="0">
                <a:latin typeface="Book Antiqua" panose="02040602050305030304" pitchFamily="18" charset="0"/>
              </a:rPr>
              <a:t>(2)</a:t>
            </a:r>
            <a:r>
              <a:rPr lang="sr-Latn-CS" altLang="en-US" sz="1800" dirty="0">
                <a:latin typeface="Book Antiqua" panose="02040602050305030304" pitchFamily="18" charset="0"/>
              </a:rPr>
              <a:t>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  </a:t>
            </a:r>
            <a:r>
              <a:rPr lang="sr-Latn-CS" altLang="en-US" sz="1800" dirty="0">
                <a:latin typeface="Book Antiqua" panose="02040602050305030304" pitchFamily="18" charset="0"/>
              </a:rPr>
              <a:t>3) processus articularis (superior et inferior) </a:t>
            </a:r>
            <a:r>
              <a:rPr lang="sr-Cyrl-RS" altLang="en-US" sz="1800" dirty="0">
                <a:latin typeface="Book Antiqua" panose="02040602050305030304" pitchFamily="18" charset="0"/>
              </a:rPr>
              <a:t>(2)</a:t>
            </a:r>
            <a:endParaRPr lang="sr-Latn-CS" altLang="en-US" sz="1800" dirty="0">
              <a:latin typeface="Book Antiqua" panose="02040602050305030304" pitchFamily="18" charset="0"/>
            </a:endParaRPr>
          </a:p>
        </p:txBody>
      </p:sp>
      <p:pic>
        <p:nvPicPr>
          <p:cNvPr id="51205" name="Picture 5" descr="0009 vertebra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288" y="4581525"/>
            <a:ext cx="3663950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6" name="Picture 5" descr="0009 vertebra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2997200"/>
            <a:ext cx="2025650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6" t="20966" r="3320" b="44687"/>
          <a:stretch>
            <a:fillRect/>
          </a:stretch>
        </p:blipFill>
        <p:spPr bwMode="auto">
          <a:xfrm>
            <a:off x="5001854" y="4077072"/>
            <a:ext cx="4132262" cy="235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4274" name="Text Box 6"/>
          <p:cNvSpPr txBox="1">
            <a:spLocks noChangeArrowheads="1"/>
          </p:cNvSpPr>
          <p:nvPr/>
        </p:nvSpPr>
        <p:spPr bwMode="auto">
          <a:xfrm>
            <a:off x="252413" y="119063"/>
            <a:ext cx="8416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Vertebrae </a:t>
            </a:r>
            <a:r>
              <a:rPr lang="en-GB" altLang="en-US" i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cervicales</a:t>
            </a: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(cervical vertebrae)</a:t>
            </a:r>
            <a:endParaRPr lang="sr-Cyrl-RS" altLang="en-US" i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2227" name="TextBox 3"/>
          <p:cNvSpPr txBox="1">
            <a:spLocks noChangeArrowheads="1"/>
          </p:cNvSpPr>
          <p:nvPr/>
        </p:nvSpPr>
        <p:spPr bwMode="auto">
          <a:xfrm>
            <a:off x="1588" y="1203325"/>
            <a:ext cx="8675687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7 cervical vertebrae</a:t>
            </a:r>
          </a:p>
          <a:p>
            <a:pPr marL="285750" indent="-285750" eaLnBrk="1" hangingPunct="1">
              <a:spcBef>
                <a:spcPct val="0"/>
              </a:spcBef>
              <a:buFontTx/>
              <a:buChar char="-"/>
            </a:pPr>
            <a:r>
              <a:rPr lang="en-GB" altLang="en-US" sz="1800" dirty="0">
                <a:latin typeface="Book Antiqua" panose="02040602050305030304" pitchFamily="18" charset="0"/>
              </a:rPr>
              <a:t>transverse process has the hole named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</a:t>
            </a:r>
            <a:r>
              <a:rPr lang="en-GB" altLang="en-US" sz="1800" b="1" dirty="0">
                <a:latin typeface="Book Antiqua" panose="02040602050305030304" pitchFamily="18" charset="0"/>
              </a:rPr>
              <a:t>foramen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transversarium</a:t>
            </a:r>
            <a:r>
              <a:rPr lang="en-GB" altLang="en-US" sz="1800" dirty="0">
                <a:latin typeface="Book Antiqua" panose="02040602050305030304" pitchFamily="18" charset="0"/>
              </a:rPr>
              <a:t>, through which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</a:t>
            </a:r>
            <a:r>
              <a:rPr lang="en-GB" altLang="en-US" sz="1800" dirty="0" err="1">
                <a:latin typeface="Book Antiqua" panose="02040602050305030304" pitchFamily="18" charset="0"/>
              </a:rPr>
              <a:t>arteria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vertebralis</a:t>
            </a:r>
            <a:r>
              <a:rPr lang="en-GB" altLang="en-US" sz="1800" dirty="0">
                <a:latin typeface="Book Antiqua" panose="02040602050305030304" pitchFamily="18" charset="0"/>
              </a:rPr>
              <a:t> travel to the brain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special characteristics have the 1</a:t>
            </a:r>
            <a:r>
              <a:rPr lang="en-GB" altLang="en-US" sz="1800" baseline="30000" dirty="0">
                <a:latin typeface="Book Antiqua" panose="02040602050305030304" pitchFamily="18" charset="0"/>
              </a:rPr>
              <a:t>st</a:t>
            </a:r>
            <a:r>
              <a:rPr lang="en-GB" altLang="en-US" sz="1800" dirty="0">
                <a:latin typeface="Book Antiqua" panose="02040602050305030304" pitchFamily="18" charset="0"/>
              </a:rPr>
              <a:t> cervical vertebra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b="1" dirty="0">
                <a:latin typeface="Book Antiqua" panose="02040602050305030304" pitchFamily="18" charset="0"/>
              </a:rPr>
              <a:t>atlas</a:t>
            </a:r>
            <a:r>
              <a:rPr lang="en-GB" altLang="en-US" sz="1800" dirty="0">
                <a:latin typeface="Book Antiqua" panose="02040602050305030304" pitchFamily="18" charset="0"/>
              </a:rPr>
              <a:t>) and the 2</a:t>
            </a:r>
            <a:r>
              <a:rPr lang="en-GB" altLang="en-US" sz="1800" baseline="30000" dirty="0">
                <a:latin typeface="Book Antiqua" panose="02040602050305030304" pitchFamily="18" charset="0"/>
              </a:rPr>
              <a:t>nd</a:t>
            </a:r>
            <a:r>
              <a:rPr lang="en-GB" altLang="en-US" sz="1800" dirty="0">
                <a:latin typeface="Book Antiqua" panose="02040602050305030304" pitchFamily="18" charset="0"/>
              </a:rPr>
              <a:t> cervical vertebra (</a:t>
            </a:r>
            <a:r>
              <a:rPr lang="en-GB" altLang="en-US" sz="1800" b="1" dirty="0">
                <a:latin typeface="Book Antiqua" panose="02040602050305030304" pitchFamily="18" charset="0"/>
              </a:rPr>
              <a:t>axis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>
                <a:latin typeface="Book Antiqua" panose="02040602050305030304" pitchFamily="18" charset="0"/>
              </a:rPr>
              <a:t>Atlas</a:t>
            </a:r>
            <a:r>
              <a:rPr lang="en-GB" altLang="en-US" sz="1800" dirty="0">
                <a:latin typeface="Book Antiqua" panose="02040602050305030304" pitchFamily="18" charset="0"/>
              </a:rPr>
              <a:t>: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- there is no body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</a:t>
            </a: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has the anterior and posterior arch</a:t>
            </a:r>
            <a:r>
              <a:rPr lang="sr-Cyrl-RS" altLang="en-US" sz="1800" dirty="0">
                <a:latin typeface="Book Antiqua" panose="02040602050305030304" pitchFamily="18" charset="0"/>
              </a:rPr>
              <a:t>, 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lateral connected with lateral masses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</a:t>
            </a: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on the superior aspect of the lateral masses 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there are superior articular surfaces that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joint with the condyles of the occipital bone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- on the inferior aspect of the lateral masses 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there are inferior articular surfaces that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joint with axis</a:t>
            </a:r>
            <a:endParaRPr lang="sr-Cyrl-RS" altLang="en-US" sz="1800" dirty="0">
              <a:latin typeface="Book Antiqua" panose="02040602050305030304" pitchFamily="18" charset="0"/>
            </a:endParaRPr>
          </a:p>
        </p:txBody>
      </p:sp>
      <p:pic>
        <p:nvPicPr>
          <p:cNvPr id="5222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53" t="29062" r="3320" b="13750"/>
          <a:stretch>
            <a:fillRect/>
          </a:stretch>
        </p:blipFill>
        <p:spPr bwMode="auto">
          <a:xfrm>
            <a:off x="4787900" y="620713"/>
            <a:ext cx="4251325" cy="217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21" t="8488" r="35660" b="15385"/>
          <a:stretch>
            <a:fillRect/>
          </a:stretch>
        </p:blipFill>
        <p:spPr bwMode="auto">
          <a:xfrm>
            <a:off x="6877050" y="2908300"/>
            <a:ext cx="2105025" cy="391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/>
          </p:nvPr>
        </p:nvSpPr>
        <p:spPr>
          <a:xfrm>
            <a:off x="323528" y="469900"/>
            <a:ext cx="8147050" cy="4568825"/>
          </a:xfrm>
        </p:spPr>
        <p:txBody>
          <a:bodyPr/>
          <a:lstStyle/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paired bone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flat, triangular bone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Front surface (costal, anterior) is oriented toward the ribcage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Posterior (dorsal) surface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  -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spina</a:t>
            </a:r>
            <a:r>
              <a:rPr lang="en-GB" altLang="en-US" sz="1800" b="1" dirty="0">
                <a:latin typeface="Book Antiqua" panose="02040602050305030304" pitchFamily="18" charset="0"/>
              </a:rPr>
              <a:t> scapulae</a:t>
            </a:r>
            <a:r>
              <a:rPr lang="en-GB" altLang="en-US" sz="1800" dirty="0">
                <a:latin typeface="Book Antiqua" panose="02040602050305030304" pitchFamily="18" charset="0"/>
              </a:rPr>
              <a:t>, </a:t>
            </a:r>
            <a:r>
              <a:rPr lang="en-GB" altLang="en-US" sz="1800" dirty="0" err="1">
                <a:latin typeface="Book Antiqua" panose="02040602050305030304" pitchFamily="18" charset="0"/>
              </a:rPr>
              <a:t>osseal</a:t>
            </a:r>
            <a:r>
              <a:rPr lang="en-GB" altLang="en-US" sz="1800" dirty="0">
                <a:latin typeface="Book Antiqua" panose="02040602050305030304" pitchFamily="18" charset="0"/>
              </a:rPr>
              <a:t> crest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- </a:t>
            </a:r>
            <a:r>
              <a:rPr lang="en-GB" altLang="en-US" sz="1800" b="1" dirty="0">
                <a:latin typeface="Book Antiqua" panose="02040602050305030304" pitchFamily="18" charset="0"/>
              </a:rPr>
              <a:t>acromion</a:t>
            </a:r>
            <a:r>
              <a:rPr lang="en-GB" altLang="en-US" sz="1800" dirty="0">
                <a:latin typeface="Book Antiqua" panose="02040602050305030304" pitchFamily="18" charset="0"/>
              </a:rPr>
              <a:t> - p</a:t>
            </a:r>
            <a:r>
              <a:rPr lang="en-GB" sz="1800" dirty="0">
                <a:latin typeface="Book Antiqua" panose="02040602050305030304" pitchFamily="18" charset="0"/>
              </a:rPr>
              <a:t>rojection of the spine that arches over the </a:t>
            </a:r>
            <a:r>
              <a:rPr lang="en-GB" sz="1800" dirty="0" err="1">
                <a:latin typeface="Book Antiqua" panose="02040602050305030304" pitchFamily="18" charset="0"/>
              </a:rPr>
              <a:t>glenohumeral</a:t>
            </a:r>
            <a:r>
              <a:rPr lang="en-GB" sz="1800" dirty="0">
                <a:latin typeface="Book Antiqua" panose="02040602050305030304" pitchFamily="18" charset="0"/>
              </a:rPr>
              <a:t> joint and articulates with the clavicle at the </a:t>
            </a:r>
            <a:r>
              <a:rPr lang="en-GB" sz="1800" dirty="0" err="1">
                <a:latin typeface="Book Antiqua" panose="02040602050305030304" pitchFamily="18" charset="0"/>
              </a:rPr>
              <a:t>acromioclavicular</a:t>
            </a:r>
            <a:r>
              <a:rPr lang="en-GB" sz="1800" dirty="0">
                <a:latin typeface="Book Antiqua" panose="02040602050305030304" pitchFamily="18" charset="0"/>
              </a:rPr>
              <a:t> joint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Lateral angle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  -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cavitas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glenoidalis</a:t>
            </a:r>
            <a:r>
              <a:rPr lang="en-GB" altLang="en-US" sz="1800" dirty="0">
                <a:latin typeface="Book Antiqua" panose="02040602050305030304" pitchFamily="18" charset="0"/>
              </a:rPr>
              <a:t> (</a:t>
            </a:r>
            <a:r>
              <a:rPr lang="en-GB" altLang="en-US" sz="1800" dirty="0" err="1">
                <a:latin typeface="Book Antiqua" panose="02040602050305030304" pitchFamily="18" charset="0"/>
              </a:rPr>
              <a:t>glednoid</a:t>
            </a:r>
            <a:r>
              <a:rPr lang="en-GB" altLang="en-US" sz="1800" dirty="0">
                <a:latin typeface="Book Antiqua" panose="02040602050305030304" pitchFamily="18" charset="0"/>
              </a:rPr>
              <a:t> fossa</a:t>
            </a:r>
            <a:r>
              <a:rPr lang="sr-Cyrl-RS" altLang="en-US" sz="1800" dirty="0">
                <a:latin typeface="Book Antiqua" panose="02040602050305030304" pitchFamily="18" charset="0"/>
              </a:rPr>
              <a:t>), </a:t>
            </a:r>
            <a:r>
              <a:rPr lang="en-GB" sz="1800" dirty="0">
                <a:latin typeface="Book Antiqua" panose="02040602050305030304" pitchFamily="18" charset="0"/>
              </a:rPr>
              <a:t>a shallow cavity. It articulates with the head of the </a:t>
            </a:r>
            <a:r>
              <a:rPr lang="en-GB" sz="1800" dirty="0" err="1">
                <a:latin typeface="Book Antiqua" panose="02040602050305030304" pitchFamily="18" charset="0"/>
              </a:rPr>
              <a:t>humerus</a:t>
            </a:r>
            <a:r>
              <a:rPr lang="en-GB" sz="1800" dirty="0">
                <a:latin typeface="Book Antiqua" panose="02040602050305030304" pitchFamily="18" charset="0"/>
              </a:rPr>
              <a:t> to form the </a:t>
            </a:r>
            <a:r>
              <a:rPr lang="en-GB" sz="1800" dirty="0" err="1">
                <a:latin typeface="Book Antiqua" panose="02040602050305030304" pitchFamily="18" charset="0"/>
              </a:rPr>
              <a:t>glenohumeral</a:t>
            </a:r>
            <a:r>
              <a:rPr lang="en-GB" sz="1800" dirty="0">
                <a:latin typeface="Book Antiqua" panose="02040602050305030304" pitchFamily="18" charset="0"/>
              </a:rPr>
              <a:t> (shoulder) joint.</a:t>
            </a:r>
          </a:p>
          <a:p>
            <a:pPr marL="0" indent="0" eaLnBrk="1" hangingPunct="1"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        </a:t>
            </a:r>
            <a:r>
              <a:rPr lang="sr-Cyrl-RS" altLang="en-US" sz="1800" dirty="0">
                <a:latin typeface="Book Antiqua" panose="02040602050305030304" pitchFamily="18" charset="0"/>
              </a:rPr>
              <a:t> -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processus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coracoideus</a:t>
            </a:r>
            <a:r>
              <a:rPr lang="en-GB" altLang="en-US" sz="1800" dirty="0">
                <a:latin typeface="Book Antiqua" panose="02040602050305030304" pitchFamily="18" charset="0"/>
              </a:rPr>
              <a:t> (coracoid process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r>
              <a:rPr lang="en-GB" altLang="en-US" sz="1800" dirty="0">
                <a:latin typeface="Book Antiqua" panose="02040602050305030304" pitchFamily="18" charset="0"/>
              </a:rPr>
              <a:t> – muscles and ligaments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attachments</a:t>
            </a:r>
            <a:endParaRPr lang="en-US" altLang="en-US" sz="1800" dirty="0">
              <a:latin typeface="Book Antiqua" panose="02040602050305030304" pitchFamily="18" charset="0"/>
            </a:endParaRPr>
          </a:p>
        </p:txBody>
      </p:sp>
      <p:sp>
        <p:nvSpPr>
          <p:cNvPr id="9220" name="Rectangle 2"/>
          <p:cNvSpPr txBox="1">
            <a:spLocks noChangeArrowheads="1"/>
          </p:cNvSpPr>
          <p:nvPr/>
        </p:nvSpPr>
        <p:spPr bwMode="auto">
          <a:xfrm>
            <a:off x="457647" y="0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Latn-C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SCAPULA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</a:t>
            </a: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shoulder blade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22000" r="31250" b="10001"/>
          <a:stretch>
            <a:fillRect/>
          </a:stretch>
        </p:blipFill>
        <p:spPr bwMode="auto">
          <a:xfrm>
            <a:off x="468313" y="4076700"/>
            <a:ext cx="2286000" cy="259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17444" r="30624" b="7001"/>
          <a:stretch>
            <a:fillRect/>
          </a:stretch>
        </p:blipFill>
        <p:spPr bwMode="auto">
          <a:xfrm>
            <a:off x="3348038" y="3933825"/>
            <a:ext cx="2325687" cy="287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6"/>
          <p:cNvSpPr txBox="1">
            <a:spLocks noChangeArrowheads="1"/>
          </p:cNvSpPr>
          <p:nvPr/>
        </p:nvSpPr>
        <p:spPr bwMode="auto">
          <a:xfrm>
            <a:off x="252413" y="119063"/>
            <a:ext cx="8416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Vertebrae </a:t>
            </a:r>
            <a:r>
              <a:rPr lang="en-GB" altLang="en-US" i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cervicales</a:t>
            </a: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(cervical vertebrae)</a:t>
            </a:r>
            <a:endParaRPr lang="sr-Cyrl-RS" altLang="en-US" i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3251" name="TextBox 3"/>
          <p:cNvSpPr txBox="1">
            <a:spLocks noChangeArrowheads="1"/>
          </p:cNvSpPr>
          <p:nvPr/>
        </p:nvSpPr>
        <p:spPr bwMode="auto">
          <a:xfrm>
            <a:off x="3536" y="908720"/>
            <a:ext cx="8675687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sr-Cyrl-RS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>
                <a:latin typeface="Book Antiqua" panose="02040602050305030304" pitchFamily="18" charset="0"/>
              </a:rPr>
              <a:t>Axis:</a:t>
            </a:r>
            <a:br>
              <a:rPr lang="sr-Cyrl-RS" altLang="en-US" sz="1800" b="1" dirty="0">
                <a:latin typeface="Book Antiqua" panose="02040602050305030304" pitchFamily="18" charset="0"/>
              </a:rPr>
            </a:br>
            <a:r>
              <a:rPr lang="sr-Cyrl-RS" altLang="en-US" sz="1800" b="1" dirty="0">
                <a:latin typeface="Book Antiqua" panose="02040602050305030304" pitchFamily="18" charset="0"/>
              </a:rPr>
              <a:t>	-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the body has the process directed upward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b="1" dirty="0">
                <a:latin typeface="Book Antiqua" panose="02040602050305030304" pitchFamily="18" charset="0"/>
              </a:rPr>
              <a:t>dens</a:t>
            </a:r>
            <a:r>
              <a:rPr lang="en-GB" altLang="en-US" sz="1800" dirty="0">
                <a:latin typeface="Book Antiqua" panose="02040602050305030304" pitchFamily="18" charset="0"/>
              </a:rPr>
              <a:t>), which joint with the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       anterior arch of the atlas, by its anterior surface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br>
              <a:rPr lang="sr-Cyrl-RS" altLang="en-US" sz="1800" dirty="0">
                <a:latin typeface="Book Antiqua" panose="02040602050305030304" pitchFamily="18" charset="0"/>
              </a:rPr>
            </a:br>
            <a:br>
              <a:rPr lang="sr-Cyrl-RS" altLang="en-US" sz="1800" dirty="0">
                <a:latin typeface="Book Antiqua" panose="02040602050305030304" pitchFamily="18" charset="0"/>
              </a:rPr>
            </a:b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sr-Cyrl-RS" altLang="en-US" sz="1800" b="1" dirty="0">
                <a:latin typeface="Book Antiqua" panose="02040602050305030304" pitchFamily="18" charset="0"/>
              </a:rPr>
              <a:t>7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th</a:t>
            </a:r>
            <a:r>
              <a:rPr lang="sr-Cyrl-RS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>
                <a:latin typeface="Book Antiqua" panose="02040602050305030304" pitchFamily="18" charset="0"/>
              </a:rPr>
              <a:t>cervical vertebra </a:t>
            </a:r>
            <a:r>
              <a:rPr lang="sr-Cyrl-RS" altLang="en-US" sz="1800" b="1" dirty="0">
                <a:latin typeface="Book Antiqua" panose="02040602050305030304" pitchFamily="18" charset="0"/>
              </a:rPr>
              <a:t>(</a:t>
            </a:r>
            <a:r>
              <a:rPr lang="en-GB" altLang="en-US" sz="1800" b="1" dirty="0">
                <a:latin typeface="Book Antiqua" panose="02040602050305030304" pitchFamily="18" charset="0"/>
              </a:rPr>
              <a:t>vertebra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promines</a:t>
            </a:r>
            <a:r>
              <a:rPr lang="en-GB" altLang="en-US" sz="1800" b="1" dirty="0">
                <a:latin typeface="Book Antiqua" panose="02040602050305030304" pitchFamily="18" charset="0"/>
              </a:rPr>
              <a:t>)</a:t>
            </a:r>
            <a:r>
              <a:rPr lang="sr-Cyrl-RS" altLang="en-US" sz="1800" b="1" dirty="0">
                <a:latin typeface="Book Antiqua" panose="02040602050305030304" pitchFamily="18" charset="0"/>
              </a:rPr>
              <a:t>: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- it has an extremely long and pronounced </a:t>
            </a:r>
            <a:r>
              <a:rPr lang="en-GB" altLang="en-US" sz="1800" dirty="0" err="1">
                <a:latin typeface="Book Antiqua" panose="02040602050305030304" pitchFamily="18" charset="0"/>
              </a:rPr>
              <a:t>spinous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       process</a:t>
            </a:r>
            <a:endParaRPr lang="sr-Cyrl-RS" altLang="en-US" sz="1800" dirty="0">
              <a:latin typeface="Book Antiqua" panose="02040602050305030304" pitchFamily="18" charset="0"/>
            </a:endParaRPr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4" t="43124" r="43164" b="23125"/>
          <a:stretch>
            <a:fillRect/>
          </a:stretch>
        </p:blipFill>
        <p:spPr bwMode="auto">
          <a:xfrm>
            <a:off x="221443" y="2032851"/>
            <a:ext cx="3484562" cy="205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32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80" t="43124" r="7420" b="23125"/>
          <a:stretch>
            <a:fillRect/>
          </a:stretch>
        </p:blipFill>
        <p:spPr bwMode="auto">
          <a:xfrm>
            <a:off x="3711998" y="2077391"/>
            <a:ext cx="3257550" cy="205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32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4" t="26434"/>
          <a:stretch>
            <a:fillRect/>
          </a:stretch>
        </p:blipFill>
        <p:spPr bwMode="auto">
          <a:xfrm>
            <a:off x="6445250" y="4221163"/>
            <a:ext cx="2605088" cy="2563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4" descr="2313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" t="3516" r="1434" b="1360"/>
          <a:stretch>
            <a:fillRect/>
          </a:stretch>
        </p:blipFill>
        <p:spPr bwMode="auto">
          <a:xfrm>
            <a:off x="6969548" y="2365518"/>
            <a:ext cx="2177008" cy="1530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5" descr="0009 vertebra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12"/>
          <a:stretch>
            <a:fillRect/>
          </a:stretch>
        </p:blipFill>
        <p:spPr bwMode="auto">
          <a:xfrm>
            <a:off x="5767388" y="4437063"/>
            <a:ext cx="3333750" cy="227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75" name="Picture 5" descr="0009 vertebrae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79838" y="1485900"/>
            <a:ext cx="3548062" cy="2625725"/>
          </a:xfrm>
        </p:spPr>
      </p:pic>
      <p:sp>
        <p:nvSpPr>
          <p:cNvPr id="56324" name="Text Box 6"/>
          <p:cNvSpPr txBox="1">
            <a:spLocks noChangeArrowheads="1"/>
          </p:cNvSpPr>
          <p:nvPr/>
        </p:nvSpPr>
        <p:spPr bwMode="auto">
          <a:xfrm>
            <a:off x="252413" y="334963"/>
            <a:ext cx="8416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Vertebrae </a:t>
            </a:r>
            <a:r>
              <a:rPr lang="en-US" altLang="en-US" i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thoracicae</a:t>
            </a:r>
            <a:r>
              <a:rPr lang="en-U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</a:t>
            </a: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thoracic </a:t>
            </a:r>
            <a:r>
              <a:rPr lang="en-GB" altLang="en-US" i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vertebea</a:t>
            </a:r>
            <a:r>
              <a:rPr lang="sr-Cyrl-R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US" altLang="en-US" i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4277" name="TextBox 3"/>
          <p:cNvSpPr txBox="1">
            <a:spLocks noChangeArrowheads="1"/>
          </p:cNvSpPr>
          <p:nvPr/>
        </p:nvSpPr>
        <p:spPr bwMode="auto">
          <a:xfrm>
            <a:off x="0" y="920799"/>
            <a:ext cx="8090676" cy="59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12 thoracic vertebrae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Body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sr-Latn-CS" altLang="en-US" sz="1800" b="1" dirty="0">
                <a:latin typeface="Book Antiqua" panose="02040602050305030304" pitchFamily="18" charset="0"/>
              </a:rPr>
              <a:t>Corpus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r>
              <a:rPr lang="en-GB" altLang="en-US" sz="1800" dirty="0">
                <a:latin typeface="Book Antiqua" panose="02040602050305030304" pitchFamily="18" charset="0"/>
              </a:rPr>
              <a:t> has two articular surfaces (demi facets) on the lateral aspect,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for joint  with the head of the rib</a:t>
            </a:r>
            <a:br>
              <a:rPr lang="sr-Latn-CS" altLang="en-US" sz="1800" dirty="0">
                <a:latin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</a:rPr>
              <a:t>  *  fovea costalis superior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dirty="0">
                <a:latin typeface="Book Antiqua" panose="02040602050305030304" pitchFamily="18" charset="0"/>
              </a:rPr>
              <a:t>  * fovea costalis inferior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GB" altLang="en-US" sz="1800" dirty="0">
                <a:latin typeface="Book Antiqua" panose="02040602050305030304" pitchFamily="18" charset="0"/>
              </a:rPr>
              <a:t> Arch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sr-Latn-CS" altLang="en-US" sz="1800" b="1" dirty="0">
                <a:latin typeface="Book Antiqua" panose="02040602050305030304" pitchFamily="18" charset="0"/>
              </a:rPr>
              <a:t>Arcus vertebrae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r>
              <a:rPr lang="sr-Latn-CS" altLang="en-US" sz="1800" dirty="0">
                <a:latin typeface="Book Antiqua" panose="02040602050305030304" pitchFamily="18" charset="0"/>
              </a:rPr>
              <a:t>:</a:t>
            </a:r>
            <a:br>
              <a:rPr lang="sr-Latn-CS" altLang="en-US" sz="1800" dirty="0">
                <a:latin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</a:rPr>
              <a:t>  * </a:t>
            </a:r>
            <a:r>
              <a:rPr lang="en-GB" altLang="en-US" sz="1800" dirty="0">
                <a:latin typeface="Book Antiqua" panose="02040602050305030304" pitchFamily="18" charset="0"/>
              </a:rPr>
              <a:t>pedicles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sr-Latn-CS" altLang="en-US" sz="1800" b="1" dirty="0">
                <a:latin typeface="Book Antiqua" panose="02040602050305030304" pitchFamily="18" charset="0"/>
              </a:rPr>
              <a:t>pediculus arcus vertebrae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dirty="0">
                <a:latin typeface="Book Antiqua" panose="02040602050305030304" pitchFamily="18" charset="0"/>
              </a:rPr>
              <a:t>         </a:t>
            </a:r>
            <a:r>
              <a:rPr lang="sr-Latn-CS" altLang="en-US" sz="1800" b="1" dirty="0">
                <a:latin typeface="Book Antiqua" panose="02040602050305030304" pitchFamily="18" charset="0"/>
              </a:rPr>
              <a:t>-</a:t>
            </a:r>
            <a:r>
              <a:rPr lang="sr-Latn-C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2 pedicles of the adjacent </a:t>
            </a:r>
            <a:r>
              <a:rPr lang="en-GB" altLang="en-US" sz="1800" dirty="0" err="1">
                <a:latin typeface="Book Antiqua" panose="02040602050305030304" pitchFamily="18" charset="0"/>
              </a:rPr>
              <a:t>vertebre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form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sr-Latn-CS" altLang="en-US" sz="1800" b="1" dirty="0">
                <a:latin typeface="Book Antiqua" panose="02040602050305030304" pitchFamily="18" charset="0"/>
              </a:rPr>
              <a:t>foramen intervertebrale</a:t>
            </a:r>
            <a:br>
              <a:rPr lang="sr-Latn-CS" altLang="en-US" sz="1800" dirty="0">
                <a:latin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</a:rPr>
              <a:t>  * </a:t>
            </a:r>
            <a:r>
              <a:rPr lang="en-GB" altLang="en-US" sz="1800" dirty="0" err="1">
                <a:latin typeface="Book Antiqua" panose="02040602050305030304" pitchFamily="18" charset="0"/>
              </a:rPr>
              <a:t>lamines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sr-Latn-CS" altLang="en-US" sz="1800" b="1" dirty="0">
                <a:latin typeface="Book Antiqua" panose="02040602050305030304" pitchFamily="18" charset="0"/>
              </a:rPr>
              <a:t>lamina arcus vertebrae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sr-Latn-CS" altLang="en-US" sz="1800" b="1" dirty="0">
                <a:latin typeface="Book Antiqua" panose="02040602050305030304" pitchFamily="18" charset="0"/>
              </a:rPr>
              <a:t>Foramen vertebrale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sr-Cyrl-C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Prominences - processes</a:t>
            </a:r>
            <a:r>
              <a:rPr lang="sr-Latn-CS" altLang="en-US" sz="1800" dirty="0">
                <a:latin typeface="Book Antiqua" panose="02040602050305030304" pitchFamily="18" charset="0"/>
              </a:rPr>
              <a:t>:</a:t>
            </a:r>
            <a:br>
              <a:rPr lang="sr-Latn-CS" altLang="en-US" sz="1800" dirty="0">
                <a:latin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</a:rPr>
              <a:t>  </a:t>
            </a:r>
            <a:r>
              <a:rPr lang="sr-Latn-CS" altLang="en-US" sz="1800" b="1" dirty="0">
                <a:latin typeface="Book Antiqua" panose="02040602050305030304" pitchFamily="18" charset="0"/>
              </a:rPr>
              <a:t>1) processus spinosus</a:t>
            </a:r>
            <a:r>
              <a:rPr lang="en-GB" altLang="en-US" sz="1800" b="1" dirty="0">
                <a:latin typeface="Book Antiqua" panose="02040602050305030304" pitchFamily="18" charset="0"/>
              </a:rPr>
              <a:t> (1)</a:t>
            </a:r>
            <a:br>
              <a:rPr lang="sr-Latn-CS" altLang="en-US" sz="1800" b="1" dirty="0">
                <a:latin typeface="Book Antiqua" panose="02040602050305030304" pitchFamily="18" charset="0"/>
              </a:rPr>
            </a:br>
            <a:r>
              <a:rPr lang="sr-Latn-CS" altLang="en-US" sz="1800" b="1" dirty="0">
                <a:latin typeface="Book Antiqua" panose="02040602050305030304" pitchFamily="18" charset="0"/>
              </a:rPr>
              <a:t>  2) processus transversus</a:t>
            </a:r>
            <a:r>
              <a:rPr lang="en-GB" altLang="en-US" sz="1800" b="1" dirty="0">
                <a:latin typeface="Book Antiqua" panose="02040602050305030304" pitchFamily="18" charset="0"/>
              </a:rPr>
              <a:t> (2)</a:t>
            </a:r>
            <a:r>
              <a:rPr lang="sr-Latn-CS" altLang="en-US" sz="1800" b="1" dirty="0">
                <a:latin typeface="Book Antiqua" panose="02040602050305030304" pitchFamily="18" charset="0"/>
              </a:rPr>
              <a:t> </a:t>
            </a:r>
            <a:br>
              <a:rPr lang="en-GB" altLang="en-US" sz="1800" b="1" dirty="0">
                <a:latin typeface="Book Antiqua" panose="02040602050305030304" pitchFamily="18" charset="0"/>
              </a:rPr>
            </a:br>
            <a:r>
              <a:rPr lang="en-GB" altLang="en-US" sz="1800" b="1" dirty="0">
                <a:latin typeface="Book Antiqua" panose="02040602050305030304" pitchFamily="18" charset="0"/>
              </a:rPr>
              <a:t>     </a:t>
            </a:r>
            <a:r>
              <a:rPr lang="en-GB" altLang="en-US" sz="1800" dirty="0">
                <a:latin typeface="Book Antiqua" panose="02040602050305030304" pitchFamily="18" charset="0"/>
              </a:rPr>
              <a:t>has the</a:t>
            </a:r>
            <a:r>
              <a:rPr lang="sr-Latn-CS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articular surface for joint with tubercle of the rib</a:t>
            </a:r>
            <a:br>
              <a:rPr lang="en-GB" altLang="en-US" sz="1800" b="1" dirty="0">
                <a:latin typeface="Book Antiqua" panose="02040602050305030304" pitchFamily="18" charset="0"/>
              </a:rPr>
            </a:br>
            <a:r>
              <a:rPr lang="en-GB" altLang="en-US" sz="1800" b="1" dirty="0">
                <a:latin typeface="Book Antiqua" panose="02040602050305030304" pitchFamily="18" charset="0"/>
              </a:rPr>
              <a:t>     </a:t>
            </a:r>
            <a:r>
              <a:rPr lang="en-GB" altLang="en-US" sz="1800" dirty="0">
                <a:latin typeface="Book Antiqua" panose="02040602050305030304" pitchFamily="18" charset="0"/>
              </a:rPr>
              <a:t>named </a:t>
            </a:r>
            <a:r>
              <a:rPr lang="sr-Latn-CS" altLang="en-US" sz="1800" b="1" dirty="0">
                <a:latin typeface="Book Antiqua" panose="02040602050305030304" pitchFamily="18" charset="0"/>
              </a:rPr>
              <a:t>fovea costalis transver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sal</a:t>
            </a:r>
            <a:r>
              <a:rPr lang="sr-Latn-CS" altLang="en-US" sz="1800" b="1" dirty="0">
                <a:latin typeface="Book Antiqua" panose="02040602050305030304" pitchFamily="18" charset="0"/>
              </a:rPr>
              <a:t>i</a:t>
            </a:r>
            <a:r>
              <a:rPr lang="en-GB" altLang="en-US" sz="1800" b="1" dirty="0">
                <a:latin typeface="Book Antiqua" panose="02040602050305030304" pitchFamily="18" charset="0"/>
              </a:rPr>
              <a:t>s </a:t>
            </a:r>
            <a:br>
              <a:rPr lang="en-GB" altLang="en-US" sz="1800" b="1" dirty="0">
                <a:latin typeface="Book Antiqua" panose="02040602050305030304" pitchFamily="18" charset="0"/>
              </a:rPr>
            </a:br>
            <a:r>
              <a:rPr lang="en-GB" altLang="en-US" sz="1800" b="1" dirty="0">
                <a:latin typeface="Book Antiqua" panose="02040602050305030304" pitchFamily="18" charset="0"/>
              </a:rPr>
              <a:t>     </a:t>
            </a:r>
            <a:r>
              <a:rPr lang="en-GB" altLang="en-US" sz="1800" dirty="0">
                <a:latin typeface="Book Antiqua" panose="02040602050305030304" pitchFamily="18" charset="0"/>
              </a:rPr>
              <a:t>(form </a:t>
            </a:r>
            <a:r>
              <a:rPr lang="en-GB" altLang="en-US" sz="1800" dirty="0" err="1">
                <a:latin typeface="Book Antiqua" panose="02040602050305030304" pitchFamily="18" charset="0"/>
              </a:rPr>
              <a:t>costotransverse</a:t>
            </a:r>
            <a:r>
              <a:rPr lang="en-GB" altLang="en-US" sz="1800" dirty="0">
                <a:latin typeface="Book Antiqua" panose="02040602050305030304" pitchFamily="18" charset="0"/>
              </a:rPr>
              <a:t> joint)</a:t>
            </a: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b="1" dirty="0">
                <a:latin typeface="Book Antiqua" panose="02040602050305030304" pitchFamily="18" charset="0"/>
              </a:rPr>
              <a:t>  3) processus articularis (superior et inferior) </a:t>
            </a:r>
            <a:r>
              <a:rPr lang="en-GB" altLang="en-US" sz="1800" b="1" dirty="0">
                <a:latin typeface="Book Antiqua" panose="02040602050305030304" pitchFamily="18" charset="0"/>
              </a:rPr>
              <a:t>(2)</a:t>
            </a:r>
            <a:endParaRPr lang="sr-Latn-CS" altLang="en-US" sz="1800" b="1" dirty="0">
              <a:latin typeface="Book Antiqua" panose="02040602050305030304" pitchFamily="18" charset="0"/>
            </a:endParaRPr>
          </a:p>
        </p:txBody>
      </p:sp>
      <p:pic>
        <p:nvPicPr>
          <p:cNvPr id="54278" name="Picture 5" descr="0009 vertebra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675" y="2640013"/>
            <a:ext cx="2024063" cy="163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6"/>
          <p:cNvSpPr txBox="1">
            <a:spLocks noChangeArrowheads="1"/>
          </p:cNvSpPr>
          <p:nvPr/>
        </p:nvSpPr>
        <p:spPr bwMode="auto">
          <a:xfrm>
            <a:off x="252413" y="334963"/>
            <a:ext cx="8416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Vertebrae </a:t>
            </a:r>
            <a:r>
              <a:rPr lang="en-GB" altLang="en-US" i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lumbales</a:t>
            </a:r>
            <a:r>
              <a:rPr lang="en-U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</a:t>
            </a: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lumbar vertebrae</a:t>
            </a:r>
            <a:r>
              <a:rPr lang="sr-Cyrl-R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US" altLang="en-US" i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5299" name="TextBox 3"/>
          <p:cNvSpPr txBox="1">
            <a:spLocks noChangeArrowheads="1"/>
          </p:cNvSpPr>
          <p:nvPr/>
        </p:nvSpPr>
        <p:spPr bwMode="auto">
          <a:xfrm>
            <a:off x="0" y="1773238"/>
            <a:ext cx="656141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5 lumbar vertebrae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*</a:t>
            </a:r>
            <a:r>
              <a:rPr lang="en-GB" altLang="en-US" sz="1800" dirty="0">
                <a:latin typeface="Book Antiqua" panose="02040602050305030304" pitchFamily="18" charset="0"/>
              </a:rPr>
              <a:t>  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Body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sr-Latn-CS" altLang="en-US" sz="1800" b="1" dirty="0">
                <a:latin typeface="Book Antiqua" panose="02040602050305030304" pitchFamily="18" charset="0"/>
              </a:rPr>
              <a:t>Corpus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sr-Latn-CS" altLang="en-US" sz="1800" dirty="0">
                <a:latin typeface="Book Antiqua" panose="02040602050305030304" pitchFamily="18" charset="0"/>
              </a:rPr>
            </a:br>
            <a:r>
              <a:rPr lang="sr-Latn-CS" altLang="en-US" sz="1800" dirty="0">
                <a:latin typeface="Book Antiqua" panose="02040602050305030304" pitchFamily="18" charset="0"/>
              </a:rPr>
              <a:t>  </a:t>
            </a: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the most massive vertebrae of the vertebral column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 - </a:t>
            </a:r>
            <a:r>
              <a:rPr lang="en-GB" altLang="en-US" sz="1800" dirty="0">
                <a:latin typeface="Book Antiqua" panose="02040602050305030304" pitchFamily="18" charset="0"/>
              </a:rPr>
              <a:t>the “kidney”-shaped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sr-Latn-CS" altLang="en-US" sz="1800" dirty="0">
              <a:latin typeface="Book Antiqua" panose="02040602050305030304" pitchFamily="18" charset="0"/>
            </a:endParaRPr>
          </a:p>
          <a:p>
            <a:pPr marL="285750" indent="-28575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1800" dirty="0">
                <a:latin typeface="Book Antiqua" panose="02040602050305030304" pitchFamily="18" charset="0"/>
              </a:rPr>
              <a:t>P</a:t>
            </a:r>
            <a:r>
              <a:rPr lang="sr-Latn-CS" altLang="en-US" sz="1800" dirty="0">
                <a:latin typeface="Book Antiqua" panose="02040602050305030304" pitchFamily="18" charset="0"/>
              </a:rPr>
              <a:t>rocessus spinosus</a:t>
            </a:r>
            <a:r>
              <a:rPr lang="en-GB" altLang="en-US" sz="1800" dirty="0">
                <a:latin typeface="Book Antiqua" panose="02040602050305030304" pitchFamily="18" charset="0"/>
              </a:rPr>
              <a:t> runs almost horizontally</a:t>
            </a:r>
            <a:r>
              <a:rPr lang="sr-Cyrl-RS" altLang="en-US" sz="1800" dirty="0">
                <a:latin typeface="Book Antiqua" panose="02040602050305030304" pitchFamily="18" charset="0"/>
              </a:rPr>
              <a:t>,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   </a:t>
            </a:r>
            <a:r>
              <a:rPr lang="en-GB" altLang="en-US" sz="1800" dirty="0">
                <a:latin typeface="Book Antiqua" panose="02040602050305030304" pitchFamily="18" charset="0"/>
              </a:rPr>
              <a:t>and is shorter than thoracic one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br>
              <a:rPr lang="sr-Cyrl-RS" altLang="en-US" sz="1800" dirty="0">
                <a:latin typeface="Book Antiqua" panose="02040602050305030304" pitchFamily="18" charset="0"/>
              </a:rPr>
            </a:b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* </a:t>
            </a:r>
            <a:r>
              <a:rPr lang="en-GB" altLang="en-US" sz="1800" dirty="0">
                <a:latin typeface="Book Antiqua" panose="02040602050305030304" pitchFamily="18" charset="0"/>
              </a:rPr>
              <a:t>Lumbar puncture </a:t>
            </a: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between L2 </a:t>
            </a:r>
            <a:r>
              <a:rPr lang="sr-Cyrl-RS" altLang="en-US" sz="1800" dirty="0">
                <a:latin typeface="Book Antiqua" panose="02040602050305030304" pitchFamily="18" charset="0"/>
              </a:rPr>
              <a:t>и</a:t>
            </a:r>
            <a:r>
              <a:rPr lang="en-GB" altLang="en-US" sz="1800" dirty="0">
                <a:latin typeface="Book Antiqua" panose="02040602050305030304" pitchFamily="18" charset="0"/>
              </a:rPr>
              <a:t> L3, or L3 </a:t>
            </a:r>
            <a:r>
              <a:rPr lang="sr-Cyrl-RS" altLang="en-US" sz="1800" dirty="0">
                <a:latin typeface="Book Antiqua" panose="02040602050305030304" pitchFamily="18" charset="0"/>
              </a:rPr>
              <a:t>и</a:t>
            </a:r>
            <a:r>
              <a:rPr lang="en-GB" altLang="en-US" sz="1800" dirty="0">
                <a:latin typeface="Book Antiqua" panose="02040602050305030304" pitchFamily="18" charset="0"/>
              </a:rPr>
              <a:t> L4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lumbar vertebrae with </a:t>
            </a:r>
            <a:r>
              <a:rPr lang="en-GB" altLang="en-US" sz="1800" dirty="0" err="1">
                <a:latin typeface="Book Antiqua" panose="02040602050305030304" pitchFamily="18" charset="0"/>
              </a:rPr>
              <a:t>hyperflexio</a:t>
            </a:r>
            <a:r>
              <a:rPr lang="en-GB" altLang="en-US" sz="1800" dirty="0">
                <a:latin typeface="Book Antiqua" panose="02040602050305030304" pitchFamily="18" charset="0"/>
              </a:rPr>
              <a:t> of the vertebral column</a:t>
            </a:r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7"/>
          <a:stretch>
            <a:fillRect/>
          </a:stretch>
        </p:blipFill>
        <p:spPr bwMode="auto">
          <a:xfrm>
            <a:off x="5580112" y="1773238"/>
            <a:ext cx="3606800" cy="295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6"/>
          <p:cNvSpPr txBox="1">
            <a:spLocks noChangeArrowheads="1"/>
          </p:cNvSpPr>
          <p:nvPr/>
        </p:nvSpPr>
        <p:spPr bwMode="auto">
          <a:xfrm>
            <a:off x="252413" y="120650"/>
            <a:ext cx="8416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i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</a:t>
            </a: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sacrum</a:t>
            </a:r>
            <a:r>
              <a:rPr lang="en-U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</a:t>
            </a: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sacral bone</a:t>
            </a:r>
            <a:r>
              <a:rPr lang="sr-Cyrl-R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US" altLang="en-US" i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6323" name="TextBox 3"/>
          <p:cNvSpPr txBox="1">
            <a:spLocks noChangeArrowheads="1"/>
          </p:cNvSpPr>
          <p:nvPr/>
        </p:nvSpPr>
        <p:spPr bwMode="auto">
          <a:xfrm>
            <a:off x="-13643" y="869062"/>
            <a:ext cx="9144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made of fused 5 sacral vertebrae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>
                <a:latin typeface="Book Antiqua" panose="02040602050305030304" pitchFamily="18" charset="0"/>
              </a:rPr>
              <a:t>vertebrae </a:t>
            </a:r>
            <a:r>
              <a:rPr lang="en-GB" altLang="en-US" sz="1800" dirty="0" err="1">
                <a:latin typeface="Book Antiqua" panose="02040602050305030304" pitchFamily="18" charset="0"/>
              </a:rPr>
              <a:t>sacrales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- Triangular – shaped with base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b="1" dirty="0">
                <a:latin typeface="Book Antiqua" panose="02040602050305030304" pitchFamily="18" charset="0"/>
              </a:rPr>
              <a:t>basis</a:t>
            </a:r>
            <a:r>
              <a:rPr lang="en-GB" altLang="en-US" sz="1800" dirty="0">
                <a:latin typeface="Book Antiqua" panose="02040602050305030304" pitchFamily="18" charset="0"/>
              </a:rPr>
              <a:t>) oriented superiorly, that joints with the body of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the 5</a:t>
            </a:r>
            <a:r>
              <a:rPr lang="en-GB" altLang="en-US" sz="1800" baseline="30000" dirty="0">
                <a:latin typeface="Book Antiqua" panose="02040602050305030304" pitchFamily="18" charset="0"/>
              </a:rPr>
              <a:t>th</a:t>
            </a:r>
            <a:r>
              <a:rPr lang="en-GB" altLang="en-US" sz="1800" dirty="0">
                <a:latin typeface="Book Antiqua" panose="02040602050305030304" pitchFamily="18" charset="0"/>
              </a:rPr>
              <a:t> lumbar vertebra</a:t>
            </a:r>
            <a:r>
              <a:rPr lang="sr-Cyrl-RS" altLang="en-US" sz="1800" dirty="0">
                <a:latin typeface="Book Antiqua" panose="02040602050305030304" pitchFamily="18" charset="0"/>
              </a:rPr>
              <a:t>,</a:t>
            </a:r>
            <a:r>
              <a:rPr lang="en-GB" altLang="en-US" sz="1800" dirty="0">
                <a:latin typeface="Book Antiqua" panose="02040602050305030304" pitchFamily="18" charset="0"/>
              </a:rPr>
              <a:t> and with the apex oriented inferiorly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b="1" dirty="0">
                <a:latin typeface="Book Antiqua" panose="02040602050305030304" pitchFamily="18" charset="0"/>
              </a:rPr>
              <a:t>apex</a:t>
            </a:r>
            <a:r>
              <a:rPr lang="en-GB" altLang="en-US" sz="1800" dirty="0">
                <a:latin typeface="Book Antiqua" panose="02040602050305030304" pitchFamily="18" charset="0"/>
              </a:rPr>
              <a:t>) that joints with the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base of the coccyx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en-GB" altLang="en-US" sz="1800" dirty="0" err="1">
                <a:latin typeface="Book Antiqua" panose="02040602050305030304" pitchFamily="18" charset="0"/>
              </a:rPr>
              <a:t>os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coccygis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b="1" dirty="0">
                <a:latin typeface="Book Antiqua" panose="02040602050305030304" pitchFamily="18" charset="0"/>
              </a:rPr>
              <a:t>lateral mass </a:t>
            </a:r>
            <a:r>
              <a:rPr lang="en-GB" altLang="en-US" sz="1800" dirty="0">
                <a:latin typeface="Book Antiqua" panose="02040602050305030304" pitchFamily="18" charset="0"/>
              </a:rPr>
              <a:t>has articular surface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facies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auricularis</a:t>
            </a:r>
            <a:r>
              <a:rPr lang="sr-Cyrl-RS" altLang="en-US" sz="1800" dirty="0">
                <a:latin typeface="Book Antiqua" panose="02040602050305030304" pitchFamily="18" charset="0"/>
              </a:rPr>
              <a:t>,</a:t>
            </a:r>
            <a:r>
              <a:rPr lang="en-GB" altLang="en-US" sz="1800" dirty="0">
                <a:latin typeface="Book Antiqua" panose="02040602050305030304" pitchFamily="18" charset="0"/>
              </a:rPr>
              <a:t> that joint with hip bone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en-GB" altLang="en-US" sz="1800" dirty="0" err="1">
                <a:latin typeface="Book Antiqua" panose="02040602050305030304" pitchFamily="18" charset="0"/>
              </a:rPr>
              <a:t>os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coxae</a:t>
            </a:r>
            <a:r>
              <a:rPr lang="en-GB" altLang="en-US" sz="1800" dirty="0">
                <a:latin typeface="Book Antiqua" panose="02040602050305030304" pitchFamily="18" charset="0"/>
              </a:rPr>
              <a:t>),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forming sacroiliac joint (art. </a:t>
            </a:r>
            <a:r>
              <a:rPr lang="en-GB" altLang="en-US" sz="1800" dirty="0" err="1">
                <a:latin typeface="Book Antiqua" panose="02040602050305030304" pitchFamily="18" charset="0"/>
              </a:rPr>
              <a:t>sacroiliaca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</a:p>
        </p:txBody>
      </p:sp>
      <p:pic>
        <p:nvPicPr>
          <p:cNvPr id="563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2" y="3356992"/>
            <a:ext cx="4079875" cy="3354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63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438" y="3070225"/>
            <a:ext cx="4754562" cy="378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6"/>
          <p:cNvSpPr txBox="1">
            <a:spLocks noChangeArrowheads="1"/>
          </p:cNvSpPr>
          <p:nvPr/>
        </p:nvSpPr>
        <p:spPr bwMode="auto">
          <a:xfrm>
            <a:off x="252413" y="120650"/>
            <a:ext cx="8416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i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</a:t>
            </a: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sacrum</a:t>
            </a:r>
            <a:r>
              <a:rPr lang="en-U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</a:t>
            </a: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sacral bone</a:t>
            </a:r>
            <a:r>
              <a:rPr lang="sr-Cyrl-R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US" altLang="en-US" i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7347" name="TextBox 3"/>
          <p:cNvSpPr txBox="1">
            <a:spLocks noChangeArrowheads="1"/>
          </p:cNvSpPr>
          <p:nvPr/>
        </p:nvSpPr>
        <p:spPr bwMode="auto">
          <a:xfrm>
            <a:off x="0" y="700088"/>
            <a:ext cx="8996374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- On the each of anterior and posterior aspect of the sacrum, there are 4 pairs of the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foramina </a:t>
            </a:r>
            <a:r>
              <a:rPr lang="en-GB" altLang="en-US" sz="1800" dirty="0" err="1">
                <a:latin typeface="Book Antiqua" panose="02040602050305030304" pitchFamily="18" charset="0"/>
              </a:rPr>
              <a:t>sacralia</a:t>
            </a:r>
            <a:r>
              <a:rPr lang="en-GB" altLang="en-US" sz="1800" dirty="0">
                <a:latin typeface="Book Antiqua" panose="02040602050305030304" pitchFamily="18" charset="0"/>
              </a:rPr>
              <a:t>, through which sacral nerves exit the vertebral canal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anterior surface is concave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posterior aspect is convex and has the longitudinal crests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- crista </a:t>
            </a:r>
            <a:r>
              <a:rPr lang="en-GB" altLang="en-US" sz="1800" dirty="0" err="1">
                <a:latin typeface="Book Antiqua" panose="02040602050305030304" pitchFamily="18" charset="0"/>
              </a:rPr>
              <a:t>sacralis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mediana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- crista </a:t>
            </a:r>
            <a:r>
              <a:rPr lang="en-GB" altLang="en-US" sz="1800" dirty="0" err="1">
                <a:latin typeface="Book Antiqua" panose="02040602050305030304" pitchFamily="18" charset="0"/>
              </a:rPr>
              <a:t>sacralis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intermedia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- crista </a:t>
            </a:r>
            <a:r>
              <a:rPr lang="en-GB" altLang="en-US" sz="1800" dirty="0" err="1">
                <a:latin typeface="Book Antiqua" panose="02040602050305030304" pitchFamily="18" charset="0"/>
              </a:rPr>
              <a:t>sacralis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lateralis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 err="1">
                <a:latin typeface="Book Antiqua" panose="02040602050305030304" pitchFamily="18" charset="0"/>
              </a:rPr>
              <a:t>laminae</a:t>
            </a:r>
            <a:r>
              <a:rPr lang="en-GB" altLang="en-US" sz="1800" dirty="0">
                <a:latin typeface="Book Antiqua" panose="02040602050305030304" pitchFamily="18" charset="0"/>
              </a:rPr>
              <a:t> and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processus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spinosus</a:t>
            </a:r>
            <a:r>
              <a:rPr lang="en-GB" altLang="en-US" sz="1800" dirty="0">
                <a:latin typeface="Book Antiqua" panose="02040602050305030304" pitchFamily="18" charset="0"/>
              </a:rPr>
              <a:t> of S4 </a:t>
            </a:r>
            <a:r>
              <a:rPr lang="sr-Cyrl-RS" altLang="en-US" sz="1800" dirty="0">
                <a:latin typeface="Book Antiqua" panose="02040602050305030304" pitchFamily="18" charset="0"/>
              </a:rPr>
              <a:t>и </a:t>
            </a:r>
            <a:r>
              <a:rPr lang="en-GB" altLang="en-US" sz="1800" dirty="0">
                <a:latin typeface="Book Antiqua" panose="02040602050305030304" pitchFamily="18" charset="0"/>
              </a:rPr>
              <a:t>S5 vertebrae are missing, and because of that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on the posterior aspect has hiatus which is opened in </a:t>
            </a:r>
            <a:r>
              <a:rPr lang="en-GB" altLang="en-US" sz="1800" dirty="0" err="1">
                <a:latin typeface="Book Antiqua" panose="02040602050305030304" pitchFamily="18" charset="0"/>
              </a:rPr>
              <a:t>canalis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sacralis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(the part of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vertebral canal)</a:t>
            </a:r>
            <a:endParaRPr lang="sr-Cyrl-RS" altLang="en-US" sz="1800" dirty="0">
              <a:latin typeface="Book Antiqua" panose="02040602050305030304" pitchFamily="18" charset="0"/>
            </a:endParaRPr>
          </a:p>
        </p:txBody>
      </p:sp>
      <p:pic>
        <p:nvPicPr>
          <p:cNvPr id="573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" y="3574534"/>
            <a:ext cx="3815978" cy="3137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734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4534"/>
            <a:ext cx="4122006" cy="3278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6"/>
          <p:cNvSpPr txBox="1">
            <a:spLocks noChangeArrowheads="1"/>
          </p:cNvSpPr>
          <p:nvPr/>
        </p:nvSpPr>
        <p:spPr bwMode="auto">
          <a:xfrm>
            <a:off x="252413" y="263525"/>
            <a:ext cx="8416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i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</a:t>
            </a: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i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coccygis</a:t>
            </a:r>
            <a:r>
              <a:rPr lang="en-U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(</a:t>
            </a:r>
            <a:r>
              <a:rPr lang="en-GB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coccyx</a:t>
            </a:r>
            <a:r>
              <a:rPr lang="sr-Cyrl-R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US" altLang="en-US" i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58371" name="TextBox 3"/>
          <p:cNvSpPr txBox="1">
            <a:spLocks noChangeArrowheads="1"/>
          </p:cNvSpPr>
          <p:nvPr/>
        </p:nvSpPr>
        <p:spPr bwMode="auto">
          <a:xfrm>
            <a:off x="0" y="1558925"/>
            <a:ext cx="65309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made by fused</a:t>
            </a:r>
            <a:r>
              <a:rPr lang="sr-Cyrl-RS" altLang="en-US" sz="1800" dirty="0">
                <a:latin typeface="Book Antiqua" panose="02040602050305030304" pitchFamily="18" charset="0"/>
              </a:rPr>
              <a:t> 3-4 </a:t>
            </a:r>
            <a:r>
              <a:rPr lang="en-GB" altLang="en-US" sz="1800" dirty="0">
                <a:latin typeface="Book Antiqua" panose="02040602050305030304" pitchFamily="18" charset="0"/>
              </a:rPr>
              <a:t>coccygeal vertebrae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>
                <a:latin typeface="Book Antiqua" panose="02040602050305030304" pitchFamily="18" charset="0"/>
              </a:rPr>
              <a:t>vertebrae </a:t>
            </a:r>
            <a:r>
              <a:rPr lang="en-GB" altLang="en-US" sz="1800" dirty="0" err="1">
                <a:latin typeface="Book Antiqua" panose="02040602050305030304" pitchFamily="18" charset="0"/>
              </a:rPr>
              <a:t>coccygeae</a:t>
            </a:r>
            <a:r>
              <a:rPr lang="en-GB" altLang="en-US" sz="1800" dirty="0">
                <a:latin typeface="Book Antiqua" panose="02040602050305030304" pitchFamily="18" charset="0"/>
              </a:rPr>
              <a:t>) 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- Proximal end joints with the apex of the sacrum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endParaRPr lang="sr-Cyrl-RS" altLang="en-US" sz="1800" dirty="0"/>
          </a:p>
        </p:txBody>
      </p:sp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200" y="3067050"/>
            <a:ext cx="4333875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/>
          </p:nvPr>
        </p:nvSpPr>
        <p:spPr>
          <a:xfrm>
            <a:off x="34925" y="1703388"/>
            <a:ext cx="9110663" cy="511175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br>
              <a:rPr lang="sr-Cyrl-RS" altLang="en-US" sz="1800" dirty="0">
                <a:latin typeface="Book Antiqua" panose="02040602050305030304" pitchFamily="18" charset="0"/>
              </a:rPr>
            </a:b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defRPr/>
            </a:pPr>
            <a:r>
              <a:rPr lang="en-GB" altLang="en-US" sz="1800" dirty="0">
                <a:latin typeface="Book Antiqua" panose="02040602050305030304" pitchFamily="18" charset="0"/>
              </a:rPr>
              <a:t>Joints of vertebral column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1) </a:t>
            </a:r>
            <a:r>
              <a:rPr lang="en-GB" altLang="en-US" sz="1800" dirty="0">
                <a:latin typeface="Book Antiqua" panose="02040602050305030304" pitchFamily="18" charset="0"/>
              </a:rPr>
              <a:t>joints of the bodies of adjacent vertebrae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</a:rPr>
              <a:t>symphysis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intervertebralis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2) </a:t>
            </a:r>
            <a:r>
              <a:rPr lang="en-GB" altLang="en-US" sz="1800" dirty="0">
                <a:latin typeface="Book Antiqua" panose="02040602050305030304" pitchFamily="18" charset="0"/>
              </a:rPr>
              <a:t>joints of the articular processes of adjacent vertebrae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</a:rPr>
              <a:t>artt</a:t>
            </a:r>
            <a:r>
              <a:rPr lang="en-GB" altLang="en-US" sz="1800" dirty="0">
                <a:latin typeface="Book Antiqua" panose="02040602050305030304" pitchFamily="18" charset="0"/>
              </a:rPr>
              <a:t>. </a:t>
            </a:r>
            <a:r>
              <a:rPr lang="en-GB" altLang="en-US" sz="1800" dirty="0" err="1">
                <a:latin typeface="Book Antiqua" panose="02040602050305030304" pitchFamily="18" charset="0"/>
              </a:rPr>
              <a:t>zygapophysiales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  <a:defRPr/>
            </a:pPr>
            <a:r>
              <a:rPr lang="en-GB" altLang="en-US" sz="1800" dirty="0">
                <a:latin typeface="Book Antiqua" panose="02040602050305030304" pitchFamily="18" charset="0"/>
              </a:rPr>
              <a:t>	3) ligaments </a:t>
            </a:r>
          </a:p>
        </p:txBody>
      </p:sp>
      <p:sp>
        <p:nvSpPr>
          <p:cNvPr id="61443" name="Rectangle 2"/>
          <p:cNvSpPr txBox="1">
            <a:spLocks noChangeArrowheads="1"/>
          </p:cNvSpPr>
          <p:nvPr/>
        </p:nvSpPr>
        <p:spPr bwMode="auto">
          <a:xfrm>
            <a:off x="0" y="336550"/>
            <a:ext cx="9109075" cy="100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30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Joints of vertebral column </a:t>
            </a:r>
            <a:br>
              <a:rPr lang="en-GB" altLang="en-US" sz="30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</a:br>
            <a:r>
              <a:rPr lang="sr-Cyrl-RS" altLang="en-US" sz="30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(</a:t>
            </a:r>
            <a:r>
              <a:rPr lang="en-GB" altLang="en-US" sz="3000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articulationes</a:t>
            </a:r>
            <a:r>
              <a:rPr lang="en-GB" altLang="en-US" sz="30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GB" altLang="en-US" sz="3000" dirty="0" err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vertebrales</a:t>
            </a:r>
            <a:r>
              <a:rPr lang="en-GB" altLang="en-US" sz="30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sr-Cyrl-RS" altLang="en-US" sz="3000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5939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268760"/>
            <a:ext cx="2697163" cy="446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 idx="4294967295"/>
          </p:nvPr>
        </p:nvSpPr>
        <p:spPr>
          <a:xfrm>
            <a:off x="179388" y="119063"/>
            <a:ext cx="7772400" cy="796925"/>
          </a:xfrm>
        </p:spPr>
        <p:txBody>
          <a:bodyPr bIns="91440" anchor="b"/>
          <a:lstStyle/>
          <a:p>
            <a:pPr eaLnBrk="1" hangingPunct="1"/>
            <a:r>
              <a:rPr lang="sr-Latn-CS" altLang="en-US" sz="4000" b="1">
                <a:solidFill>
                  <a:schemeClr val="accent1"/>
                </a:solidFill>
                <a:latin typeface="Perpetua" panose="02020502060401020303" pitchFamily="18" charset="0"/>
              </a:rPr>
              <a:t>Symphisis</a:t>
            </a:r>
            <a:r>
              <a:rPr lang="sr-Latn-CS" altLang="en-US" sz="4000" b="1">
                <a:solidFill>
                  <a:schemeClr val="accent1"/>
                </a:solidFill>
              </a:rPr>
              <a:t> </a:t>
            </a:r>
            <a:r>
              <a:rPr lang="sr-Latn-CS" altLang="en-US" sz="4000" b="1">
                <a:solidFill>
                  <a:schemeClr val="accent1"/>
                </a:solidFill>
                <a:latin typeface="Perpetua" panose="02020502060401020303" pitchFamily="18" charset="0"/>
              </a:rPr>
              <a:t>intervertebralis</a:t>
            </a:r>
          </a:p>
        </p:txBody>
      </p:sp>
      <p:pic>
        <p:nvPicPr>
          <p:cNvPr id="60419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363" y="1484313"/>
            <a:ext cx="3819525" cy="3822700"/>
          </a:xfrm>
        </p:spPr>
      </p:pic>
      <p:sp>
        <p:nvSpPr>
          <p:cNvPr id="60420" name="Content Placeholder 2"/>
          <p:cNvSpPr txBox="1">
            <a:spLocks noChangeArrowheads="1"/>
          </p:cNvSpPr>
          <p:nvPr/>
        </p:nvSpPr>
        <p:spPr bwMode="auto">
          <a:xfrm>
            <a:off x="0" y="1573213"/>
            <a:ext cx="9144000" cy="524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r>
              <a:rPr lang="en-GB" altLang="en-US" sz="2400" b="1" i="1" dirty="0">
                <a:latin typeface="Cambria" panose="02040503050406030204" pitchFamily="18" charset="0"/>
              </a:rPr>
              <a:t>Articular surfaces</a:t>
            </a:r>
            <a:r>
              <a:rPr lang="sr-Latn-CS" altLang="en-US" sz="2600" b="1" i="1" dirty="0">
                <a:latin typeface="Perpetua" panose="0202050206040102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buFontTx/>
              <a:buNone/>
            </a:pPr>
            <a:r>
              <a:rPr lang="sr-Latn-CS" altLang="en-US" sz="2600" b="1" i="1" dirty="0">
                <a:latin typeface="Perpetua" panose="02020502060401020303" pitchFamily="18" charset="0"/>
              </a:rPr>
              <a:t>	</a:t>
            </a:r>
            <a:r>
              <a:rPr lang="sr-Latn-CS" altLang="en-US" sz="2400" b="1" i="1" dirty="0">
                <a:latin typeface="Perpetua" panose="02020502060401020303" pitchFamily="18" charset="0"/>
              </a:rPr>
              <a:t>1) Corpus vertebra</a:t>
            </a:r>
            <a:br>
              <a:rPr lang="sr-Latn-CS" altLang="en-US" sz="2400" b="1" i="1" dirty="0">
                <a:latin typeface="Perpetua" panose="02020502060401020303" pitchFamily="18" charset="0"/>
              </a:rPr>
            </a:br>
            <a:r>
              <a:rPr lang="sr-Latn-CS" altLang="en-US" sz="2400" b="1" i="1" dirty="0">
                <a:latin typeface="Perpetua" panose="02020502060401020303" pitchFamily="18" charset="0"/>
              </a:rPr>
              <a:t>    (</a:t>
            </a:r>
            <a:r>
              <a:rPr lang="en-GB" altLang="en-US" sz="2000" b="1" i="1" dirty="0">
                <a:latin typeface="Cambria" panose="02040503050406030204" pitchFamily="18" charset="0"/>
              </a:rPr>
              <a:t>inferior aspect of higher vertebra</a:t>
            </a:r>
            <a:r>
              <a:rPr lang="sr-Latn-CS" altLang="en-US" sz="2400" b="1" i="1" dirty="0">
                <a:latin typeface="Perpetua" panose="02020502060401020303" pitchFamily="18" charset="0"/>
              </a:rPr>
              <a:t>)</a:t>
            </a:r>
            <a:br>
              <a:rPr lang="sr-Latn-CS" altLang="en-US" sz="2400" b="1" i="1" dirty="0">
                <a:latin typeface="Perpetua" panose="02020502060401020303" pitchFamily="18" charset="0"/>
              </a:rPr>
            </a:br>
            <a:r>
              <a:rPr lang="sr-Latn-CS" altLang="en-US" sz="2400" b="1" i="1" dirty="0">
                <a:latin typeface="Perpetua" panose="02020502060401020303" pitchFamily="18" charset="0"/>
              </a:rPr>
              <a:t> ---------------------------------</a:t>
            </a:r>
          </a:p>
          <a:p>
            <a:pPr eaLnBrk="1" hangingPunct="1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buFontTx/>
              <a:buNone/>
            </a:pPr>
            <a:r>
              <a:rPr lang="sr-Latn-CS" altLang="en-US" sz="2400" b="1" i="1" dirty="0">
                <a:latin typeface="Perpetua" panose="02020502060401020303" pitchFamily="18" charset="0"/>
              </a:rPr>
              <a:t>	Discus intervertebralis</a:t>
            </a:r>
          </a:p>
          <a:p>
            <a:pPr eaLnBrk="1" hangingPunct="1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buFontTx/>
              <a:buNone/>
            </a:pPr>
            <a:r>
              <a:rPr lang="sr-Latn-CS" altLang="en-US" sz="2400" b="1" i="1" dirty="0">
                <a:latin typeface="Perpetua" panose="02020502060401020303" pitchFamily="18" charset="0"/>
              </a:rPr>
              <a:t>	    a) anulus fibrosus</a:t>
            </a:r>
            <a:br>
              <a:rPr lang="sr-Latn-CS" altLang="en-US" sz="2400" b="1" i="1" dirty="0">
                <a:latin typeface="Perpetua" panose="02020502060401020303" pitchFamily="18" charset="0"/>
              </a:rPr>
            </a:br>
            <a:r>
              <a:rPr lang="sr-Latn-CS" altLang="en-US" sz="2400" b="1" i="1" dirty="0">
                <a:latin typeface="Perpetua" panose="02020502060401020303" pitchFamily="18" charset="0"/>
              </a:rPr>
              <a:t>    b) nucleus pulposus</a:t>
            </a:r>
          </a:p>
          <a:p>
            <a:pPr eaLnBrk="1" hangingPunct="1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buFontTx/>
              <a:buNone/>
            </a:pPr>
            <a:r>
              <a:rPr lang="sr-Latn-CS" altLang="en-US" sz="2400" b="1" i="1" dirty="0">
                <a:latin typeface="Perpetua" panose="02020502060401020303" pitchFamily="18" charset="0"/>
              </a:rPr>
              <a:t>	----------------------------------</a:t>
            </a:r>
            <a:br>
              <a:rPr lang="sr-Latn-CS" altLang="en-US" sz="2400" b="1" i="1" dirty="0">
                <a:latin typeface="Perpetua" panose="02020502060401020303" pitchFamily="18" charset="0"/>
              </a:rPr>
            </a:br>
            <a:r>
              <a:rPr lang="sr-Latn-CS" altLang="en-US" sz="2400" b="1" i="1" dirty="0">
                <a:latin typeface="Perpetua" panose="02020502060401020303" pitchFamily="18" charset="0"/>
              </a:rPr>
              <a:t>2) Corpus vertebre</a:t>
            </a:r>
            <a:br>
              <a:rPr lang="sr-Latn-CS" altLang="en-US" sz="2400" b="1" i="1" dirty="0">
                <a:latin typeface="Perpetua" panose="02020502060401020303" pitchFamily="18" charset="0"/>
              </a:rPr>
            </a:br>
            <a:r>
              <a:rPr lang="sr-Latn-CS" altLang="en-US" sz="2400" b="1" i="1" dirty="0">
                <a:latin typeface="Perpetua" panose="02020502060401020303" pitchFamily="18" charset="0"/>
              </a:rPr>
              <a:t>    (</a:t>
            </a:r>
            <a:r>
              <a:rPr lang="en-GB" altLang="en-US" sz="2000" b="1" i="1" dirty="0">
                <a:latin typeface="Cambria" panose="02040503050406030204" pitchFamily="18" charset="0"/>
              </a:rPr>
              <a:t>superior aspect of lower vertebra</a:t>
            </a:r>
            <a:r>
              <a:rPr lang="sr-Latn-CS" altLang="en-US" sz="2400" b="1" i="1" dirty="0">
                <a:latin typeface="Perpetua" panose="02020502060401020303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r>
              <a:rPr lang="en-GB" altLang="en-US" sz="2400" b="1" i="1" dirty="0" err="1">
                <a:latin typeface="Cambria" panose="02040503050406030204" pitchFamily="18" charset="0"/>
              </a:rPr>
              <a:t>Ligamnts</a:t>
            </a:r>
            <a:r>
              <a:rPr lang="sr-Latn-CS" altLang="en-US" sz="2400" b="1" i="1" dirty="0">
                <a:latin typeface="Perpetua" panose="0202050206040102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spcBef>
                <a:spcPts val="575"/>
              </a:spcBef>
              <a:buClr>
                <a:schemeClr val="accent1"/>
              </a:buClr>
              <a:buSzPct val="85000"/>
              <a:buFontTx/>
              <a:buNone/>
            </a:pPr>
            <a:r>
              <a:rPr lang="sr-Latn-CS" altLang="en-US" sz="2400" b="1" i="1" dirty="0">
                <a:latin typeface="Perpetua" panose="02020502060401020303" pitchFamily="18" charset="0"/>
              </a:rPr>
              <a:t>	- lig. longitudinale anterius (C1-S2)</a:t>
            </a:r>
            <a:r>
              <a:rPr lang="sr-Cyrl-CS" altLang="en-US" sz="2400" b="1" i="1" dirty="0">
                <a:latin typeface="Cambria" panose="02040503050406030204" pitchFamily="18" charset="0"/>
              </a:rPr>
              <a:t>	</a:t>
            </a:r>
            <a:r>
              <a:rPr lang="en-GB" altLang="en-US" sz="2000" b="1" i="1" dirty="0">
                <a:latin typeface="Cambria" panose="02040503050406030204" pitchFamily="18" charset="0"/>
              </a:rPr>
              <a:t>Movements</a:t>
            </a:r>
            <a:r>
              <a:rPr lang="sr-Latn-CS" altLang="en-US" sz="2000" b="1" i="1" dirty="0">
                <a:latin typeface="Perpetua" panose="02020502060401020303" pitchFamily="18" charset="0"/>
              </a:rPr>
              <a:t>:</a:t>
            </a:r>
            <a:r>
              <a:rPr lang="sr-Latn-CS" altLang="en-US" sz="2400" b="1" i="1" dirty="0">
                <a:latin typeface="Perpetua" panose="02020502060401020303" pitchFamily="18" charset="0"/>
              </a:rPr>
              <a:t> - flexio</a:t>
            </a:r>
            <a:r>
              <a:rPr lang="sr-Cyrl-CS" altLang="en-US" sz="2400" b="1" i="1" dirty="0">
                <a:latin typeface="Cambria" panose="02040503050406030204" pitchFamily="18" charset="0"/>
              </a:rPr>
              <a:t>        </a:t>
            </a:r>
            <a:r>
              <a:rPr lang="sr-Latn-CS" altLang="en-US" sz="2400" b="1" i="1" dirty="0">
                <a:latin typeface="Perpetua" panose="02020502060401020303" pitchFamily="18" charset="0"/>
              </a:rPr>
              <a:t>- rotatio</a:t>
            </a:r>
            <a:br>
              <a:rPr lang="sr-Latn-CS" altLang="en-US" sz="2400" b="1" i="1" dirty="0">
                <a:latin typeface="Perpetua" panose="02020502060401020303" pitchFamily="18" charset="0"/>
              </a:rPr>
            </a:br>
            <a:r>
              <a:rPr lang="sr-Latn-CS" altLang="en-US" sz="2400" b="1" i="1" dirty="0">
                <a:latin typeface="Perpetua" panose="02020502060401020303" pitchFamily="18" charset="0"/>
              </a:rPr>
              <a:t>- lig. longitudinale posterius			</a:t>
            </a:r>
            <a:r>
              <a:rPr lang="sr-Cyrl-CS" altLang="en-US" sz="2400" b="1" i="1" dirty="0">
                <a:latin typeface="Cambria" panose="02040503050406030204" pitchFamily="18" charset="0"/>
              </a:rPr>
              <a:t>    </a:t>
            </a:r>
            <a:r>
              <a:rPr lang="sr-Latn-CS" altLang="en-US" sz="2400" b="1" i="1" dirty="0">
                <a:latin typeface="Perpetua" panose="02020502060401020303" pitchFamily="18" charset="0"/>
              </a:rPr>
              <a:t>- extensio</a:t>
            </a:r>
            <a:r>
              <a:rPr lang="sr-Cyrl-CS" altLang="en-US" sz="2400" b="1" i="1" dirty="0">
                <a:latin typeface="Cambria" panose="02040503050406030204" pitchFamily="18" charset="0"/>
              </a:rPr>
              <a:t>   </a:t>
            </a:r>
            <a:r>
              <a:rPr lang="sr-Latn-CS" altLang="en-US" sz="2400" b="1" i="1" dirty="0">
                <a:latin typeface="Perpetua" panose="02020502060401020303" pitchFamily="18" charset="0"/>
              </a:rPr>
              <a:t>- circumductio</a:t>
            </a:r>
            <a:br>
              <a:rPr lang="sr-Latn-CS" altLang="en-US" sz="2400" b="1" i="1" dirty="0">
                <a:latin typeface="Perpetua" panose="02020502060401020303" pitchFamily="18" charset="0"/>
              </a:rPr>
            </a:br>
            <a:r>
              <a:rPr lang="sr-Latn-CS" altLang="en-US" sz="2400" b="1" i="1" dirty="0">
                <a:latin typeface="Perpetua" panose="02020502060401020303" pitchFamily="18" charset="0"/>
              </a:rPr>
              <a:t>						</a:t>
            </a:r>
            <a:r>
              <a:rPr lang="sr-Cyrl-CS" altLang="en-US" sz="2400" b="1" i="1" dirty="0">
                <a:latin typeface="Cambria" panose="02040503050406030204" pitchFamily="18" charset="0"/>
              </a:rPr>
              <a:t>    </a:t>
            </a:r>
            <a:r>
              <a:rPr lang="sr-Latn-CS" altLang="en-US" sz="2400" b="1" i="1" dirty="0">
                <a:latin typeface="Perpetua" panose="02020502060401020303" pitchFamily="18" charset="0"/>
              </a:rPr>
              <a:t>- lateroflexio</a:t>
            </a:r>
          </a:p>
        </p:txBody>
      </p:sp>
    </p:spTree>
  </p:cSld>
  <p:clrMapOvr>
    <a:masterClrMapping/>
  </p:clrMapOvr>
  <p:transition spd="slow">
    <p:zo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 idx="4294967295"/>
          </p:nvPr>
        </p:nvSpPr>
        <p:spPr>
          <a:xfrm>
            <a:off x="682625" y="406400"/>
            <a:ext cx="7772400" cy="796925"/>
          </a:xfrm>
        </p:spPr>
        <p:txBody>
          <a:bodyPr bIns="91440" anchor="b"/>
          <a:lstStyle/>
          <a:p>
            <a:pPr eaLnBrk="1" hangingPunct="1"/>
            <a:r>
              <a:rPr lang="sr-Latn-CS" altLang="en-US" sz="4000" b="1">
                <a:latin typeface="Perpetua" panose="02020502060401020303" pitchFamily="18" charset="0"/>
              </a:rPr>
              <a:t>Artt. zygapophysiales</a:t>
            </a:r>
          </a:p>
        </p:txBody>
      </p:sp>
      <p:sp>
        <p:nvSpPr>
          <p:cNvPr id="61443" name="Content Placeholder 2"/>
          <p:cNvSpPr txBox="1">
            <a:spLocks noChangeArrowheads="1"/>
          </p:cNvSpPr>
          <p:nvPr/>
        </p:nvSpPr>
        <p:spPr bwMode="auto">
          <a:xfrm>
            <a:off x="0" y="1717675"/>
            <a:ext cx="9144000" cy="437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r>
              <a:rPr lang="en-GB" altLang="en-US" sz="2400" b="1" i="1" dirty="0">
                <a:latin typeface="Cambria" panose="02040503050406030204" pitchFamily="18" charset="0"/>
              </a:rPr>
              <a:t>Articular surfaces</a:t>
            </a:r>
            <a:r>
              <a:rPr lang="sr-Latn-CS" altLang="en-US" sz="2600" b="1" i="1" dirty="0">
                <a:latin typeface="Perpetua" panose="02020502060401020303" pitchFamily="18" charset="0"/>
              </a:rPr>
              <a:t>:</a:t>
            </a: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Tx/>
              <a:buNone/>
            </a:pPr>
            <a:r>
              <a:rPr lang="sr-Latn-CS" altLang="en-US" sz="2600" b="1" i="1" dirty="0">
                <a:latin typeface="Perpetua" panose="02020502060401020303" pitchFamily="18" charset="0"/>
              </a:rPr>
              <a:t>	</a:t>
            </a:r>
            <a:r>
              <a:rPr lang="sr-Latn-CS" altLang="en-US" sz="2400" b="1" i="1" dirty="0">
                <a:latin typeface="Perpetua" panose="02020502060401020303" pitchFamily="18" charset="0"/>
              </a:rPr>
              <a:t>1) Processus articularis superior</a:t>
            </a:r>
            <a:br>
              <a:rPr lang="sr-Latn-CS" altLang="en-US" sz="2400" b="1" i="1" dirty="0">
                <a:latin typeface="Perpetua" panose="02020502060401020303" pitchFamily="18" charset="0"/>
              </a:rPr>
            </a:br>
            <a:r>
              <a:rPr lang="sr-Latn-CS" altLang="en-US" sz="2400" b="1" i="1" dirty="0">
                <a:latin typeface="Perpetua" panose="02020502060401020303" pitchFamily="18" charset="0"/>
              </a:rPr>
              <a:t>     (</a:t>
            </a:r>
            <a:r>
              <a:rPr lang="en-GB" altLang="en-US" sz="2000" b="1" i="1" dirty="0">
                <a:latin typeface="Cambria" panose="02040503050406030204" pitchFamily="18" charset="0"/>
              </a:rPr>
              <a:t>lower vertebra</a:t>
            </a:r>
            <a:r>
              <a:rPr lang="sr-Latn-CS" altLang="en-US" sz="2400" b="1" i="1" dirty="0">
                <a:latin typeface="Perpetua" panose="02020502060401020303" pitchFamily="18" charset="0"/>
              </a:rPr>
              <a:t>)</a:t>
            </a:r>
            <a:br>
              <a:rPr lang="sr-Latn-CS" altLang="en-US" sz="2400" b="1" i="1" dirty="0">
                <a:latin typeface="Perpetua" panose="02020502060401020303" pitchFamily="18" charset="0"/>
              </a:rPr>
            </a:br>
            <a:r>
              <a:rPr lang="sr-Latn-CS" altLang="en-US" sz="2400" b="1" i="1" dirty="0">
                <a:latin typeface="Perpetua" panose="02020502060401020303" pitchFamily="18" charset="0"/>
              </a:rPr>
              <a:t> ---------------------------------</a:t>
            </a:r>
            <a:br>
              <a:rPr lang="sr-Latn-CS" altLang="en-US" sz="2400" b="1" i="1" dirty="0">
                <a:latin typeface="Perpetua" panose="02020502060401020303" pitchFamily="18" charset="0"/>
              </a:rPr>
            </a:br>
            <a:r>
              <a:rPr lang="sr-Latn-CS" altLang="en-US" sz="2400" b="1" i="1" dirty="0">
                <a:latin typeface="Perpetua" panose="02020502060401020303" pitchFamily="18" charset="0"/>
              </a:rPr>
              <a:t>2) Processus articularis inferior</a:t>
            </a:r>
            <a:br>
              <a:rPr lang="sr-Latn-CS" altLang="en-US" sz="2400" b="1" i="1" dirty="0">
                <a:latin typeface="Perpetua" panose="02020502060401020303" pitchFamily="18" charset="0"/>
              </a:rPr>
            </a:br>
            <a:r>
              <a:rPr lang="sr-Latn-CS" altLang="en-US" sz="2400" b="1" i="1" dirty="0">
                <a:latin typeface="Perpetua" panose="02020502060401020303" pitchFamily="18" charset="0"/>
              </a:rPr>
              <a:t>     (</a:t>
            </a:r>
            <a:r>
              <a:rPr lang="en-GB" altLang="en-US" sz="2000" b="1" i="1" dirty="0">
                <a:latin typeface="Cambria" panose="02040503050406030204" pitchFamily="18" charset="0"/>
              </a:rPr>
              <a:t>higher vertebra</a:t>
            </a:r>
            <a:r>
              <a:rPr lang="sr-Latn-CS" altLang="en-US" sz="2400" b="1" i="1" dirty="0">
                <a:latin typeface="Perpetua" panose="02020502060401020303" pitchFamily="18" charset="0"/>
              </a:rPr>
              <a:t>)</a:t>
            </a: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r>
              <a:rPr lang="sr-Latn-CS" altLang="en-US" sz="2400" b="1" i="1" dirty="0">
                <a:latin typeface="Perpetua" panose="02020502060401020303" pitchFamily="18" charset="0"/>
              </a:rPr>
              <a:t>Capsula articularis</a:t>
            </a: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r>
              <a:rPr lang="en-GB" altLang="en-US" sz="2000" b="1" i="1" dirty="0">
                <a:latin typeface="Cambria" panose="02040503050406030204" pitchFamily="18" charset="0"/>
              </a:rPr>
              <a:t>Movements</a:t>
            </a:r>
            <a:r>
              <a:rPr lang="sr-Latn-CS" altLang="en-US" sz="2400" b="1" i="1" dirty="0">
                <a:latin typeface="Perpetua" panose="02020502060401020303" pitchFamily="18" charset="0"/>
              </a:rPr>
              <a:t>: </a:t>
            </a:r>
            <a:endParaRPr lang="en-GB" altLang="en-US" sz="2400" b="1" i="1" dirty="0">
              <a:latin typeface="Cambria" panose="02040503050406030204" pitchFamily="18" charset="0"/>
            </a:endParaRPr>
          </a:p>
          <a:p>
            <a:pPr marL="0" indent="0" eaLnBrk="1" hangingPunct="1">
              <a:spcBef>
                <a:spcPts val="575"/>
              </a:spcBef>
              <a:buClr>
                <a:schemeClr val="accent1"/>
              </a:buClr>
              <a:buSzPct val="85000"/>
              <a:buNone/>
            </a:pPr>
            <a:r>
              <a:rPr lang="en-GB" altLang="en-US" sz="1800" b="1" i="1" dirty="0">
                <a:latin typeface="Cambria" panose="02040503050406030204" pitchFamily="18" charset="0"/>
              </a:rPr>
              <a:t>     </a:t>
            </a:r>
            <a:r>
              <a:rPr lang="en-GB" altLang="en-US" sz="1800" i="1" dirty="0">
                <a:latin typeface="Cambria" panose="02040503050406030204" pitchFamily="18" charset="0"/>
              </a:rPr>
              <a:t>- </a:t>
            </a:r>
            <a:r>
              <a:rPr lang="en-GB" altLang="en-US" sz="1800" i="1" dirty="0" err="1">
                <a:latin typeface="Cambria" panose="02040503050406030204" pitchFamily="18" charset="0"/>
              </a:rPr>
              <a:t>rotacio</a:t>
            </a:r>
            <a:r>
              <a:rPr lang="en-GB" altLang="en-US" sz="1800" i="1" dirty="0">
                <a:latin typeface="Cambria" panose="02040503050406030204" pitchFamily="18" charset="0"/>
              </a:rPr>
              <a:t>, </a:t>
            </a:r>
            <a:r>
              <a:rPr lang="en-GB" altLang="en-US" sz="1800" i="1" dirty="0" err="1">
                <a:latin typeface="Cambria" panose="02040503050406030204" pitchFamily="18" charset="0"/>
              </a:rPr>
              <a:t>lateroflexio</a:t>
            </a:r>
            <a:r>
              <a:rPr lang="en-GB" altLang="en-US" sz="1800" i="1" dirty="0">
                <a:latin typeface="Cambria" panose="02040503050406030204" pitchFamily="18" charset="0"/>
              </a:rPr>
              <a:t>, </a:t>
            </a:r>
            <a:r>
              <a:rPr lang="en-GB" altLang="en-US" sz="1800" i="1" dirty="0" err="1">
                <a:latin typeface="Cambria" panose="02040503050406030204" pitchFamily="18" charset="0"/>
              </a:rPr>
              <a:t>circuductio</a:t>
            </a:r>
            <a:br>
              <a:rPr lang="sr-Latn-CS" altLang="en-US" sz="2400" i="1" dirty="0">
                <a:latin typeface="Perpetua" panose="02020502060401020303" pitchFamily="18" charset="0"/>
              </a:rPr>
            </a:br>
            <a:r>
              <a:rPr lang="en-GB" altLang="en-US" sz="1800" b="1" i="1" dirty="0">
                <a:latin typeface="Perpetua" panose="02020502060401020303" pitchFamily="18" charset="0"/>
              </a:rPr>
              <a:t>     - movements are with higher amplitude in cervical and</a:t>
            </a:r>
            <a:br>
              <a:rPr lang="en-GB" altLang="en-US" sz="1800" b="1" i="1" dirty="0">
                <a:latin typeface="Perpetua" panose="02020502060401020303" pitchFamily="18" charset="0"/>
              </a:rPr>
            </a:br>
            <a:r>
              <a:rPr lang="en-GB" altLang="en-US" sz="1800" b="1" i="1" dirty="0">
                <a:latin typeface="Perpetua" panose="02020502060401020303" pitchFamily="18" charset="0"/>
              </a:rPr>
              <a:t>       lumbar part of vertebral column</a:t>
            </a:r>
            <a:endParaRPr lang="sr-Latn-CS" altLang="en-US" sz="1800" b="1" i="1" dirty="0">
              <a:latin typeface="Perpetua" panose="02020502060401020303" pitchFamily="18" charset="0"/>
            </a:endParaRP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Tx/>
              <a:buNone/>
            </a:pPr>
            <a:r>
              <a:rPr lang="sr-Latn-CS" altLang="en-US" sz="2400" b="1" i="1" dirty="0">
                <a:latin typeface="Perpetua" panose="02020502060401020303" pitchFamily="18" charset="0"/>
              </a:rPr>
              <a:t>	</a:t>
            </a:r>
          </a:p>
        </p:txBody>
      </p:sp>
      <p:pic>
        <p:nvPicPr>
          <p:cNvPr id="61444" name="Picture 7" descr="0021 spoj rebra sa pršlj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87"/>
          <a:stretch>
            <a:fillRect/>
          </a:stretch>
        </p:blipFill>
        <p:spPr bwMode="auto">
          <a:xfrm>
            <a:off x="5219700" y="1412875"/>
            <a:ext cx="2789238" cy="4370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zoom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 idx="4294967295"/>
          </p:nvPr>
        </p:nvSpPr>
        <p:spPr>
          <a:xfrm>
            <a:off x="250825" y="190500"/>
            <a:ext cx="7772400" cy="796925"/>
          </a:xfrm>
        </p:spPr>
        <p:txBody>
          <a:bodyPr bIns="91440" anchor="b"/>
          <a:lstStyle/>
          <a:p>
            <a:pPr eaLnBrk="1" hangingPunct="1"/>
            <a:r>
              <a:rPr lang="sr-Latn-CS" altLang="en-US" sz="4000" b="1">
                <a:latin typeface="Perpetua" panose="02020502060401020303" pitchFamily="18" charset="0"/>
              </a:rPr>
              <a:t>Ligamenta flava</a:t>
            </a:r>
          </a:p>
        </p:txBody>
      </p:sp>
      <p:pic>
        <p:nvPicPr>
          <p:cNvPr id="62467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97823" y="830262"/>
            <a:ext cx="4475162" cy="4473575"/>
          </a:xfrm>
        </p:spPr>
      </p:pic>
      <p:sp>
        <p:nvSpPr>
          <p:cNvPr id="62468" name="Content Placeholder 2"/>
          <p:cNvSpPr txBox="1">
            <a:spLocks noChangeArrowheads="1"/>
          </p:cNvSpPr>
          <p:nvPr/>
        </p:nvSpPr>
        <p:spPr bwMode="auto">
          <a:xfrm>
            <a:off x="0" y="1627187"/>
            <a:ext cx="9144000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endParaRPr lang="sr-Latn-CS" altLang="en-US" sz="2400" b="1" i="1">
              <a:latin typeface="Perpetua" panose="02020502060401020303" pitchFamily="18" charset="0"/>
            </a:endParaRPr>
          </a:p>
        </p:txBody>
      </p:sp>
      <p:sp>
        <p:nvSpPr>
          <p:cNvPr id="62469" name="Content Placeholder 2"/>
          <p:cNvSpPr txBox="1">
            <a:spLocks noChangeArrowheads="1"/>
          </p:cNvSpPr>
          <p:nvPr/>
        </p:nvSpPr>
        <p:spPr bwMode="auto">
          <a:xfrm>
            <a:off x="-112998" y="1627187"/>
            <a:ext cx="9136063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r>
              <a:rPr lang="en-GB" altLang="en-US" sz="2000" b="1" i="1" dirty="0">
                <a:latin typeface="Cambria" panose="02040503050406030204" pitchFamily="18" charset="0"/>
              </a:rPr>
              <a:t>The origin is on the anterior surface of the </a:t>
            </a:r>
            <a:br>
              <a:rPr lang="en-GB" altLang="en-US" sz="2000" b="1" i="1" dirty="0">
                <a:latin typeface="Cambria" panose="02040503050406030204" pitchFamily="18" charset="0"/>
              </a:rPr>
            </a:br>
            <a:r>
              <a:rPr lang="en-GB" altLang="en-US" sz="2000" b="1" i="1" dirty="0">
                <a:latin typeface="Cambria" panose="02040503050406030204" pitchFamily="18" charset="0"/>
              </a:rPr>
              <a:t>inferior part of the lamina of higher vertebra,</a:t>
            </a:r>
            <a:br>
              <a:rPr lang="en-GB" altLang="en-US" sz="2000" b="1" i="1" dirty="0">
                <a:latin typeface="Cambria" panose="02040503050406030204" pitchFamily="18" charset="0"/>
              </a:rPr>
            </a:br>
            <a:r>
              <a:rPr lang="en-GB" altLang="en-US" sz="2000" b="1" i="1" dirty="0">
                <a:latin typeface="Cambria" panose="02040503050406030204" pitchFamily="18" charset="0"/>
              </a:rPr>
              <a:t>with the end on the upper margin and</a:t>
            </a:r>
            <a:br>
              <a:rPr lang="en-GB" altLang="en-US" sz="2000" b="1" i="1" dirty="0">
                <a:latin typeface="Cambria" panose="02040503050406030204" pitchFamily="18" charset="0"/>
              </a:rPr>
            </a:br>
            <a:r>
              <a:rPr lang="en-GB" altLang="en-US" sz="2000" b="1" i="1" dirty="0">
                <a:latin typeface="Cambria" panose="02040503050406030204" pitchFamily="18" charset="0"/>
              </a:rPr>
              <a:t>posterior aspect of the lamina of lower</a:t>
            </a:r>
            <a:br>
              <a:rPr lang="en-GB" altLang="en-US" sz="2000" b="1" i="1" dirty="0">
                <a:latin typeface="Cambria" panose="02040503050406030204" pitchFamily="18" charset="0"/>
              </a:rPr>
            </a:br>
            <a:r>
              <a:rPr lang="en-GB" altLang="en-US" sz="2000" b="1" i="1" dirty="0">
                <a:latin typeface="Cambria" panose="02040503050406030204" pitchFamily="18" charset="0"/>
              </a:rPr>
              <a:t>vertebra</a:t>
            </a:r>
            <a:endParaRPr lang="sr-Latn-CS" altLang="en-US" sz="2000" b="1" i="1" dirty="0">
              <a:latin typeface="Perpetua" panose="02020502060401020303" pitchFamily="18" charset="0"/>
            </a:endParaRP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endParaRPr lang="sr-Latn-CS" altLang="en-US" sz="2000" b="1" i="1" dirty="0">
              <a:latin typeface="Perpetua" panose="02020502060401020303" pitchFamily="18" charset="0"/>
            </a:endParaRP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r>
              <a:rPr lang="en-GB" altLang="en-US" sz="2000" b="1" i="1" dirty="0">
                <a:latin typeface="Cambria" panose="02040503050406030204" pitchFamily="18" charset="0"/>
              </a:rPr>
              <a:t>The right and left </a:t>
            </a:r>
            <a:r>
              <a:rPr lang="en-GB" altLang="en-US" sz="2000" b="1" i="1" dirty="0" err="1">
                <a:latin typeface="Cambria" panose="02040503050406030204" pitchFamily="18" charset="0"/>
              </a:rPr>
              <a:t>ligamenta</a:t>
            </a:r>
            <a:r>
              <a:rPr lang="en-GB" altLang="en-US" sz="2000" b="1" i="1" dirty="0">
                <a:latin typeface="Cambria" panose="02040503050406030204" pitchFamily="18" charset="0"/>
              </a:rPr>
              <a:t> </a:t>
            </a:r>
            <a:r>
              <a:rPr lang="en-GB" altLang="en-US" sz="2000" b="1" i="1" dirty="0" err="1">
                <a:latin typeface="Cambria" panose="02040503050406030204" pitchFamily="18" charset="0"/>
              </a:rPr>
              <a:t>flava</a:t>
            </a:r>
            <a:r>
              <a:rPr lang="en-GB" altLang="en-US" sz="2000" b="1" i="1" dirty="0">
                <a:latin typeface="Cambria" panose="02040503050406030204" pitchFamily="18" charset="0"/>
              </a:rPr>
              <a:t> are seen</a:t>
            </a:r>
            <a:br>
              <a:rPr lang="en-GB" altLang="en-US" sz="2000" b="1" i="1" dirty="0">
                <a:latin typeface="Cambria" panose="02040503050406030204" pitchFamily="18" charset="0"/>
              </a:rPr>
            </a:br>
            <a:r>
              <a:rPr lang="en-GB" altLang="en-US" sz="2000" b="1" i="1" dirty="0">
                <a:latin typeface="Cambria" panose="02040503050406030204" pitchFamily="18" charset="0"/>
              </a:rPr>
              <a:t>on the posterior aspect of vertebral canal</a:t>
            </a:r>
            <a:br>
              <a:rPr lang="en-GB" altLang="en-US" sz="2000" b="1" i="1" dirty="0">
                <a:latin typeface="Cambria" panose="02040503050406030204" pitchFamily="18" charset="0"/>
              </a:rPr>
            </a:br>
            <a:r>
              <a:rPr lang="en-GB" altLang="en-US" sz="2000" b="1" i="1" dirty="0">
                <a:latin typeface="Cambria" panose="02040503050406030204" pitchFamily="18" charset="0"/>
              </a:rPr>
              <a:t>(inside the canal</a:t>
            </a:r>
            <a:endParaRPr lang="sr-Latn-CS" altLang="en-US" sz="2000" b="1" i="1" dirty="0">
              <a:latin typeface="Perpetua" panose="02020502060401020303" pitchFamily="18" charset="0"/>
            </a:endParaRP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endParaRPr lang="sr-Latn-CS" altLang="en-US" sz="2000" b="1" i="1" dirty="0">
              <a:latin typeface="Perpetua" panose="02020502060401020303" pitchFamily="18" charset="0"/>
            </a:endParaRP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r>
              <a:rPr lang="en-GB" altLang="en-US" sz="2000" b="1" i="1" dirty="0">
                <a:latin typeface="Cambria" panose="02040503050406030204" pitchFamily="18" charset="0"/>
              </a:rPr>
              <a:t>These ligaments are passive extensors of trunk</a:t>
            </a:r>
            <a:endParaRPr lang="sr-Latn-CS" altLang="en-US" sz="2000" b="1" i="1" dirty="0">
              <a:latin typeface="Perpetua" panose="02020502060401020303" pitchFamily="18" charset="0"/>
            </a:endParaRP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endParaRPr lang="sr-Latn-CS" altLang="en-US" sz="2000" b="1" i="1" dirty="0">
              <a:latin typeface="Perpetua" panose="02020502060401020303" pitchFamily="18" charset="0"/>
            </a:endParaRP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r>
              <a:rPr lang="en-GB" altLang="en-US" sz="2000" b="1" i="1" dirty="0">
                <a:latin typeface="Cambria" panose="02040503050406030204" pitchFamily="18" charset="0"/>
              </a:rPr>
              <a:t>Very important for upright posture</a:t>
            </a:r>
            <a:endParaRPr lang="sr-Latn-CS" altLang="en-US" sz="2000" b="1" i="1" dirty="0">
              <a:latin typeface="Perpetua" panose="02020502060401020303" pitchFamily="18" charset="0"/>
            </a:endParaRP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endParaRPr lang="sr-Latn-CS" altLang="en-US" sz="2400" b="1" i="1" dirty="0">
              <a:latin typeface="Perpetua" panose="02020502060401020303" pitchFamily="18" charset="0"/>
            </a:endParaRPr>
          </a:p>
        </p:txBody>
      </p:sp>
      <p:cxnSp>
        <p:nvCxnSpPr>
          <p:cNvPr id="62470" name="Straight Arrow Connector 7"/>
          <p:cNvCxnSpPr>
            <a:cxnSpLocks noChangeShapeType="1"/>
          </p:cNvCxnSpPr>
          <p:nvPr/>
        </p:nvCxnSpPr>
        <p:spPr bwMode="auto">
          <a:xfrm flipV="1">
            <a:off x="4305031" y="2125663"/>
            <a:ext cx="2357437" cy="5715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71" name="Straight Arrow Connector 8"/>
          <p:cNvCxnSpPr>
            <a:cxnSpLocks noChangeShapeType="1"/>
          </p:cNvCxnSpPr>
          <p:nvPr/>
        </p:nvCxnSpPr>
        <p:spPr bwMode="auto">
          <a:xfrm>
            <a:off x="4486306" y="2905515"/>
            <a:ext cx="2205037" cy="13335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22000" r="31250" b="10001"/>
          <a:stretch>
            <a:fillRect/>
          </a:stretch>
        </p:blipFill>
        <p:spPr bwMode="auto">
          <a:xfrm>
            <a:off x="1691680" y="158729"/>
            <a:ext cx="5903887" cy="6699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607439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65525"/>
            <a:ext cx="448627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Title 1"/>
          <p:cNvSpPr>
            <a:spLocks noGrp="1"/>
          </p:cNvSpPr>
          <p:nvPr>
            <p:ph type="title" idx="4294967295"/>
          </p:nvPr>
        </p:nvSpPr>
        <p:spPr>
          <a:xfrm>
            <a:off x="0" y="190500"/>
            <a:ext cx="8820471" cy="796925"/>
          </a:xfrm>
        </p:spPr>
        <p:txBody>
          <a:bodyPr bIns="91440" anchor="b"/>
          <a:lstStyle/>
          <a:p>
            <a:pPr eaLnBrk="1" hangingPunct="1"/>
            <a:r>
              <a:rPr lang="en-GB" altLang="en-US" sz="3200" b="1" dirty="0">
                <a:latin typeface="Cambria" panose="02040503050406030204" pitchFamily="18" charset="0"/>
              </a:rPr>
              <a:t>Ligaments of </a:t>
            </a:r>
            <a:r>
              <a:rPr lang="en-GB" altLang="en-US" sz="3200" b="1" dirty="0" err="1">
                <a:latin typeface="Cambria" panose="02040503050406030204" pitchFamily="18" charset="0"/>
              </a:rPr>
              <a:t>transvrse</a:t>
            </a:r>
            <a:r>
              <a:rPr lang="en-GB" altLang="en-US" sz="3200" b="1" dirty="0">
                <a:latin typeface="Cambria" panose="02040503050406030204" pitchFamily="18" charset="0"/>
              </a:rPr>
              <a:t> and </a:t>
            </a:r>
            <a:r>
              <a:rPr lang="en-GB" altLang="en-US" sz="3200" b="1" dirty="0" err="1">
                <a:latin typeface="Cambria" panose="02040503050406030204" pitchFamily="18" charset="0"/>
              </a:rPr>
              <a:t>spinous</a:t>
            </a:r>
            <a:r>
              <a:rPr lang="en-GB" altLang="en-US" sz="3200" b="1" dirty="0">
                <a:latin typeface="Cambria" panose="02040503050406030204" pitchFamily="18" charset="0"/>
              </a:rPr>
              <a:t> processes</a:t>
            </a:r>
            <a:endParaRPr lang="sr-Latn-CS" altLang="en-US" sz="3200" b="1" dirty="0">
              <a:latin typeface="Perpetua" panose="02020502060401020303" pitchFamily="18" charset="0"/>
            </a:endParaRPr>
          </a:p>
        </p:txBody>
      </p:sp>
      <p:pic>
        <p:nvPicPr>
          <p:cNvPr id="63492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76738" y="1708150"/>
            <a:ext cx="4773612" cy="4775200"/>
          </a:xfrm>
        </p:spPr>
      </p:pic>
      <p:sp>
        <p:nvSpPr>
          <p:cNvPr id="63493" name="Content Placeholder 2"/>
          <p:cNvSpPr txBox="1">
            <a:spLocks noChangeArrowheads="1"/>
          </p:cNvSpPr>
          <p:nvPr/>
        </p:nvSpPr>
        <p:spPr bwMode="auto">
          <a:xfrm>
            <a:off x="0" y="1357313"/>
            <a:ext cx="9144000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endParaRPr lang="sr-Latn-CS" altLang="en-US" sz="2400" b="1" i="1">
              <a:latin typeface="Perpetua" panose="02020502060401020303" pitchFamily="18" charset="0"/>
            </a:endParaRPr>
          </a:p>
        </p:txBody>
      </p:sp>
      <p:sp>
        <p:nvSpPr>
          <p:cNvPr id="63494" name="Content Placeholder 2"/>
          <p:cNvSpPr txBox="1">
            <a:spLocks noChangeArrowheads="1"/>
          </p:cNvSpPr>
          <p:nvPr/>
        </p:nvSpPr>
        <p:spPr bwMode="auto">
          <a:xfrm>
            <a:off x="0" y="1571625"/>
            <a:ext cx="9144000" cy="55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endParaRPr lang="sr-Latn-CS" altLang="en-US" sz="2400" b="1" i="1">
              <a:latin typeface="Perpetua" panose="02020502060401020303" pitchFamily="18" charset="0"/>
            </a:endParaRP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r>
              <a:rPr lang="sr-Latn-CS" altLang="en-US" sz="2400" b="1" i="1">
                <a:latin typeface="Perpetua" panose="02020502060401020303" pitchFamily="18" charset="0"/>
              </a:rPr>
              <a:t>Ligg. intertransversaria</a:t>
            </a: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r>
              <a:rPr lang="sr-Latn-CS" altLang="en-US" sz="2400" b="1" i="1">
                <a:latin typeface="Perpetua" panose="02020502060401020303" pitchFamily="18" charset="0"/>
              </a:rPr>
              <a:t>Ligg. interspinalia</a:t>
            </a: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r>
              <a:rPr lang="sr-Latn-CS" altLang="en-US" sz="2400" b="1" i="1">
                <a:latin typeface="Perpetua" panose="02020502060401020303" pitchFamily="18" charset="0"/>
              </a:rPr>
              <a:t>Ligg. supraspinalia</a:t>
            </a:r>
          </a:p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-"/>
            </a:pPr>
            <a:endParaRPr lang="sr-Latn-CS" altLang="en-US" sz="2400" b="1" i="1">
              <a:latin typeface="Perpetua" panose="02020502060401020303" pitchFamily="18" charset="0"/>
            </a:endParaRPr>
          </a:p>
        </p:txBody>
      </p:sp>
      <p:cxnSp>
        <p:nvCxnSpPr>
          <p:cNvPr id="63495" name="Straight Arrow Connector 7"/>
          <p:cNvCxnSpPr>
            <a:cxnSpLocks noChangeShapeType="1"/>
          </p:cNvCxnSpPr>
          <p:nvPr/>
        </p:nvCxnSpPr>
        <p:spPr bwMode="auto">
          <a:xfrm>
            <a:off x="2987675" y="3357563"/>
            <a:ext cx="2357438" cy="571500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496" name="Straight Arrow Connector 8"/>
          <p:cNvCxnSpPr>
            <a:cxnSpLocks noChangeShapeType="1"/>
          </p:cNvCxnSpPr>
          <p:nvPr/>
        </p:nvCxnSpPr>
        <p:spPr bwMode="auto">
          <a:xfrm>
            <a:off x="3419475" y="2781300"/>
            <a:ext cx="2216150" cy="500063"/>
          </a:xfrm>
          <a:prstGeom prst="straightConnector1">
            <a:avLst/>
          </a:prstGeom>
          <a:noFill/>
          <a:ln w="1905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497" name="Straight Connector 12"/>
          <p:cNvCxnSpPr>
            <a:cxnSpLocks noChangeShapeType="1"/>
          </p:cNvCxnSpPr>
          <p:nvPr/>
        </p:nvCxnSpPr>
        <p:spPr bwMode="auto">
          <a:xfrm>
            <a:off x="2928938" y="4429125"/>
            <a:ext cx="1285875" cy="15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>
    <p:zoom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9" descr="0005 zidovi copy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93963" y="781050"/>
            <a:ext cx="5937250" cy="5802313"/>
          </a:xfrm>
        </p:spPr>
      </p:pic>
      <p:sp>
        <p:nvSpPr>
          <p:cNvPr id="67587" name="Text Box 10"/>
          <p:cNvSpPr txBox="1">
            <a:spLocks noChangeArrowheads="1"/>
          </p:cNvSpPr>
          <p:nvPr/>
        </p:nvSpPr>
        <p:spPr bwMode="auto">
          <a:xfrm>
            <a:off x="252413" y="836613"/>
            <a:ext cx="38576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RIBS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COSTAE</a:t>
            </a:r>
            <a:r>
              <a:rPr lang="sr-Latn-CS" altLang="en-US" i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I - XII</a:t>
            </a:r>
            <a:endParaRPr lang="en-US" altLang="en-US" i="1" dirty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4516" name="TextBox 3"/>
          <p:cNvSpPr txBox="1">
            <a:spLocks noChangeArrowheads="1"/>
          </p:cNvSpPr>
          <p:nvPr/>
        </p:nvSpPr>
        <p:spPr bwMode="auto">
          <a:xfrm>
            <a:off x="3643313" y="4714875"/>
            <a:ext cx="269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200"/>
              <a:t>8</a:t>
            </a:r>
          </a:p>
        </p:txBody>
      </p:sp>
      <p:sp>
        <p:nvSpPr>
          <p:cNvPr id="64517" name="TextBox 4"/>
          <p:cNvSpPr txBox="1">
            <a:spLocks noChangeArrowheads="1"/>
          </p:cNvSpPr>
          <p:nvPr/>
        </p:nvSpPr>
        <p:spPr bwMode="auto">
          <a:xfrm>
            <a:off x="3786188" y="5214938"/>
            <a:ext cx="2698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200"/>
              <a:t>9</a:t>
            </a:r>
          </a:p>
        </p:txBody>
      </p:sp>
      <p:sp>
        <p:nvSpPr>
          <p:cNvPr id="64518" name="TextBox 5"/>
          <p:cNvSpPr txBox="1">
            <a:spLocks noChangeArrowheads="1"/>
          </p:cNvSpPr>
          <p:nvPr/>
        </p:nvSpPr>
        <p:spPr bwMode="auto">
          <a:xfrm>
            <a:off x="3429000" y="5286375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200"/>
              <a:t>10</a:t>
            </a:r>
          </a:p>
        </p:txBody>
      </p:sp>
      <p:sp>
        <p:nvSpPr>
          <p:cNvPr id="64519" name="TextBox 6"/>
          <p:cNvSpPr txBox="1">
            <a:spLocks noChangeArrowheads="1"/>
          </p:cNvSpPr>
          <p:nvPr/>
        </p:nvSpPr>
        <p:spPr bwMode="auto">
          <a:xfrm>
            <a:off x="3643313" y="5643563"/>
            <a:ext cx="3429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200"/>
              <a:t>11</a:t>
            </a:r>
          </a:p>
        </p:txBody>
      </p:sp>
      <p:sp>
        <p:nvSpPr>
          <p:cNvPr id="64520" name="TextBox 7"/>
          <p:cNvSpPr txBox="1">
            <a:spLocks noChangeArrowheads="1"/>
          </p:cNvSpPr>
          <p:nvPr/>
        </p:nvSpPr>
        <p:spPr bwMode="auto">
          <a:xfrm>
            <a:off x="4143375" y="5715000"/>
            <a:ext cx="35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200"/>
              <a:t>12</a:t>
            </a:r>
          </a:p>
        </p:txBody>
      </p:sp>
      <p:sp>
        <p:nvSpPr>
          <p:cNvPr id="64521" name="TextBox 8"/>
          <p:cNvSpPr txBox="1">
            <a:spLocks noChangeArrowheads="1"/>
          </p:cNvSpPr>
          <p:nvPr/>
        </p:nvSpPr>
        <p:spPr bwMode="auto">
          <a:xfrm>
            <a:off x="0" y="3286125"/>
            <a:ext cx="2627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>
                <a:latin typeface="Perpetua" panose="02020502060401020303" pitchFamily="18" charset="0"/>
              </a:rPr>
              <a:t>spatium intercostale</a:t>
            </a:r>
          </a:p>
        </p:txBody>
      </p:sp>
      <p:cxnSp>
        <p:nvCxnSpPr>
          <p:cNvPr id="64522" name="Straight Arrow Connector 10"/>
          <p:cNvCxnSpPr>
            <a:cxnSpLocks noChangeShapeType="1"/>
          </p:cNvCxnSpPr>
          <p:nvPr/>
        </p:nvCxnSpPr>
        <p:spPr bwMode="auto">
          <a:xfrm flipV="1">
            <a:off x="2571750" y="3500438"/>
            <a:ext cx="1643063" cy="15875"/>
          </a:xfrm>
          <a:prstGeom prst="straightConnector1">
            <a:avLst/>
          </a:prstGeom>
          <a:noFill/>
          <a:ln w="22225">
            <a:solidFill>
              <a:srgbClr val="267589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523" name="Straight Arrow Connector 13"/>
          <p:cNvCxnSpPr>
            <a:cxnSpLocks noChangeShapeType="1"/>
            <a:stCxn id="64521" idx="3"/>
          </p:cNvCxnSpPr>
          <p:nvPr/>
        </p:nvCxnSpPr>
        <p:spPr bwMode="auto">
          <a:xfrm>
            <a:off x="2627313" y="3516313"/>
            <a:ext cx="1373187" cy="341312"/>
          </a:xfrm>
          <a:prstGeom prst="straightConnector1">
            <a:avLst/>
          </a:prstGeom>
          <a:noFill/>
          <a:ln w="22225">
            <a:solidFill>
              <a:srgbClr val="267589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524" name="Straight Arrow Connector 16"/>
          <p:cNvCxnSpPr>
            <a:cxnSpLocks noChangeShapeType="1"/>
            <a:stCxn id="64521" idx="3"/>
          </p:cNvCxnSpPr>
          <p:nvPr/>
        </p:nvCxnSpPr>
        <p:spPr bwMode="auto">
          <a:xfrm>
            <a:off x="2627313" y="3516313"/>
            <a:ext cx="1327150" cy="769937"/>
          </a:xfrm>
          <a:prstGeom prst="straightConnector1">
            <a:avLst/>
          </a:prstGeom>
          <a:noFill/>
          <a:ln w="22225">
            <a:solidFill>
              <a:srgbClr val="267589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525" name="Straight Arrow Connector 19"/>
          <p:cNvCxnSpPr>
            <a:cxnSpLocks noChangeShapeType="1"/>
          </p:cNvCxnSpPr>
          <p:nvPr/>
        </p:nvCxnSpPr>
        <p:spPr bwMode="auto">
          <a:xfrm flipV="1">
            <a:off x="2571750" y="2928938"/>
            <a:ext cx="1587500" cy="515937"/>
          </a:xfrm>
          <a:prstGeom prst="straightConnector1">
            <a:avLst/>
          </a:prstGeom>
          <a:noFill/>
          <a:ln w="22225">
            <a:solidFill>
              <a:srgbClr val="267589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custDataLst>
      <p:tags r:id="rId1"/>
    </p:custData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828675" y="119063"/>
            <a:ext cx="3157538" cy="774700"/>
          </a:xfrm>
        </p:spPr>
        <p:txBody>
          <a:bodyPr bIns="91440" anchor="b"/>
          <a:lstStyle/>
          <a:p>
            <a:pPr eaLnBrk="1" hangingPunct="1"/>
            <a:r>
              <a:rPr lang="sr-Latn-CS" altLang="en-US" sz="4000" b="1" dirty="0">
                <a:latin typeface="Perpetua" panose="02020502060401020303" pitchFamily="18" charset="0"/>
              </a:rPr>
              <a:t>Costa (</a:t>
            </a:r>
            <a:r>
              <a:rPr lang="en-GB" altLang="en-US" sz="2700" b="1" dirty="0">
                <a:latin typeface="Cambria" panose="02040503050406030204" pitchFamily="18" charset="0"/>
              </a:rPr>
              <a:t>rib</a:t>
            </a:r>
            <a:r>
              <a:rPr lang="sr-Latn-CS" altLang="en-US" sz="4000" b="1" dirty="0">
                <a:latin typeface="Perpetua" panose="02020502060401020303" pitchFamily="18" charset="0"/>
              </a:rPr>
              <a:t>)</a:t>
            </a:r>
            <a:endParaRPr lang="en-GB" altLang="en-US" sz="4000" b="1" dirty="0">
              <a:latin typeface="Perpetua" panose="02020502060401020303" pitchFamily="18" charset="0"/>
            </a:endParaRPr>
          </a:p>
        </p:txBody>
      </p:sp>
      <p:sp>
        <p:nvSpPr>
          <p:cNvPr id="65539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1588" y="1428750"/>
            <a:ext cx="7307262" cy="54292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CS" altLang="en-US" sz="2200" dirty="0"/>
              <a:t>- </a:t>
            </a:r>
            <a:r>
              <a:rPr lang="en-GB" altLang="en-US" sz="2200" dirty="0"/>
              <a:t>Body (</a:t>
            </a:r>
            <a:r>
              <a:rPr lang="sr-Latn-CS" altLang="en-US" sz="2200" u="sng" dirty="0">
                <a:latin typeface="Book Antiqua" panose="02040602050305030304" pitchFamily="18" charset="0"/>
              </a:rPr>
              <a:t>Corpus costae</a:t>
            </a:r>
            <a:r>
              <a:rPr lang="en-GB" altLang="en-US" sz="2200" u="sng" dirty="0">
                <a:latin typeface="Book Antiqua" panose="02040602050305030304" pitchFamily="18" charset="0"/>
              </a:rPr>
              <a:t>)</a:t>
            </a:r>
            <a:br>
              <a:rPr lang="sr-Latn-CS" altLang="en-US" sz="1600" dirty="0">
                <a:latin typeface="Book Antiqua" panose="02040602050305030304" pitchFamily="18" charset="0"/>
              </a:rPr>
            </a:br>
            <a:r>
              <a:rPr lang="sr-Latn-C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at the inferior margin</a:t>
            </a:r>
            <a:r>
              <a:rPr lang="sr-Latn-CS" altLang="en-US" sz="2000" dirty="0">
                <a:latin typeface="Book Antiqua" panose="02040602050305030304" pitchFamily="18" charset="0"/>
              </a:rPr>
              <a:t>: sulcus costae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Latn-C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CS" altLang="en-US" sz="2200" dirty="0">
                <a:latin typeface="Book Antiqua" panose="02040602050305030304" pitchFamily="18" charset="0"/>
              </a:rPr>
              <a:t>- </a:t>
            </a:r>
            <a:r>
              <a:rPr lang="en-GB" altLang="en-US" sz="1800" u="sng" dirty="0">
                <a:latin typeface="Book Antiqua" panose="02040602050305030304" pitchFamily="18" charset="0"/>
              </a:rPr>
              <a:t>Anterior end</a:t>
            </a:r>
            <a:r>
              <a:rPr lang="sr-Cyrl-RS" altLang="en-US" sz="1800" dirty="0">
                <a:latin typeface="Book Antiqua" panose="02040602050305030304" pitchFamily="18" charset="0"/>
              </a:rPr>
              <a:t> – </a:t>
            </a:r>
            <a:r>
              <a:rPr lang="en-GB" altLang="en-US" sz="1800" dirty="0">
                <a:latin typeface="Book Antiqua" panose="02040602050305030304" pitchFamily="18" charset="0"/>
              </a:rPr>
              <a:t>joints with costal (rib) cartilage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                        (</a:t>
            </a:r>
            <a:r>
              <a:rPr lang="en-GB" altLang="en-US" sz="1800" dirty="0" err="1">
                <a:latin typeface="Book Antiqua" panose="02040602050305030304" pitchFamily="18" charset="0"/>
              </a:rPr>
              <a:t>cartilago</a:t>
            </a:r>
            <a:r>
              <a:rPr lang="en-GB" altLang="en-US" sz="1800" dirty="0">
                <a:latin typeface="Book Antiqua" panose="02040602050305030304" pitchFamily="18" charset="0"/>
              </a:rPr>
              <a:t> costae), that joints with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			sternal bone (sternum)</a:t>
            </a:r>
            <a:endParaRPr lang="sr-Latn-C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CS" altLang="en-US" sz="2200" dirty="0">
                <a:latin typeface="Book Antiqua" panose="02040602050305030304" pitchFamily="18" charset="0"/>
              </a:rPr>
              <a:t>- </a:t>
            </a:r>
            <a:r>
              <a:rPr lang="en-GB" altLang="en-US" sz="1800" u="sng" dirty="0">
                <a:latin typeface="Book Antiqua" panose="02040602050305030304" pitchFamily="18" charset="0"/>
              </a:rPr>
              <a:t>Posterior end</a:t>
            </a:r>
            <a:br>
              <a:rPr lang="sr-Latn-CS" altLang="en-US" sz="22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</a:t>
            </a:r>
            <a:r>
              <a:rPr lang="en-GB" altLang="en-US" sz="2000" dirty="0">
                <a:latin typeface="Book Antiqua" panose="02040602050305030304" pitchFamily="18" charset="0"/>
              </a:rPr>
              <a:t> head</a:t>
            </a:r>
            <a:r>
              <a:rPr lang="sr-Latn-C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(</a:t>
            </a:r>
            <a:r>
              <a:rPr lang="sr-Latn-CS" altLang="en-US" sz="2000" b="1" dirty="0">
                <a:latin typeface="Book Antiqua" panose="02040602050305030304" pitchFamily="18" charset="0"/>
              </a:rPr>
              <a:t>caput costae</a:t>
            </a:r>
            <a:r>
              <a:rPr lang="en-GB" altLang="en-US" sz="2000" b="1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	- facies articularis capitis</a:t>
            </a:r>
            <a:r>
              <a:rPr lang="sr-Cyrl-R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costae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	</a:t>
            </a:r>
            <a:r>
              <a:rPr lang="sr-Cyrl-RS" altLang="en-US" sz="2000" dirty="0">
                <a:latin typeface="Book Antiqua" panose="02040602050305030304" pitchFamily="18" charset="0"/>
              </a:rPr>
              <a:t> </a:t>
            </a:r>
            <a:r>
              <a:rPr lang="sr-Cyrl-RS" altLang="en-US" sz="1400" dirty="0">
                <a:latin typeface="Book Antiqua" panose="02040602050305030304" pitchFamily="18" charset="0"/>
              </a:rPr>
              <a:t>(</a:t>
            </a:r>
            <a:r>
              <a:rPr lang="en-GB" altLang="en-US" sz="1400" dirty="0">
                <a:latin typeface="Book Antiqua" panose="02040602050305030304" pitchFamily="18" charset="0"/>
              </a:rPr>
              <a:t>joints with the body of thoracic vertebrae</a:t>
            </a:r>
            <a:r>
              <a:rPr lang="sr-Cyrl-RS" altLang="en-US" sz="1400" dirty="0">
                <a:latin typeface="Book Antiqua" panose="02040602050305030304" pitchFamily="18" charset="0"/>
              </a:rPr>
              <a:t>)</a:t>
            </a:r>
            <a:br>
              <a:rPr lang="sr-Latn-CS" altLang="en-US" sz="14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neck (</a:t>
            </a:r>
            <a:r>
              <a:rPr lang="sr-Latn-CS" altLang="en-US" sz="2000" b="1" dirty="0">
                <a:latin typeface="Book Antiqua" panose="02040602050305030304" pitchFamily="18" charset="0"/>
              </a:rPr>
              <a:t>collum costae</a:t>
            </a:r>
            <a:r>
              <a:rPr lang="en-GB" altLang="en-US" sz="2000" b="1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- </a:t>
            </a:r>
            <a:r>
              <a:rPr lang="en-GB" altLang="en-US" sz="2000" dirty="0">
                <a:latin typeface="Book Antiqua" panose="02040602050305030304" pitchFamily="18" charset="0"/>
              </a:rPr>
              <a:t>costal tubercle (</a:t>
            </a:r>
            <a:r>
              <a:rPr lang="sr-Latn-CS" altLang="en-US" sz="2000" b="1" dirty="0">
                <a:latin typeface="Book Antiqua" panose="02040602050305030304" pitchFamily="18" charset="0"/>
              </a:rPr>
              <a:t>tuberculum costae</a:t>
            </a:r>
            <a:r>
              <a:rPr lang="en-GB" altLang="en-US" sz="2000" b="1" dirty="0">
                <a:latin typeface="Book Antiqua" panose="02040602050305030304" pitchFamily="18" charset="0"/>
              </a:rPr>
              <a:t>)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Latn-CS" altLang="en-US" sz="2000" dirty="0">
                <a:latin typeface="Book Antiqua" panose="02040602050305030304" pitchFamily="18" charset="0"/>
              </a:rPr>
              <a:t>	- facies articularis tuberculi</a:t>
            </a:r>
            <a:r>
              <a:rPr lang="sr-Cyrl-RS" altLang="en-US" sz="2000" dirty="0">
                <a:latin typeface="Book Antiqua" panose="02040602050305030304" pitchFamily="18" charset="0"/>
              </a:rPr>
              <a:t> </a:t>
            </a:r>
            <a:r>
              <a:rPr lang="sr-Latn-CS" altLang="en-US" sz="2000" dirty="0">
                <a:latin typeface="Book Antiqua" panose="02040602050305030304" pitchFamily="18" charset="0"/>
              </a:rPr>
              <a:t>costae</a:t>
            </a:r>
            <a:br>
              <a:rPr lang="sr-Latn-CS" altLang="en-US" sz="2000" dirty="0">
                <a:latin typeface="Book Antiqua" panose="02040602050305030304" pitchFamily="18" charset="0"/>
              </a:rPr>
            </a:br>
            <a:r>
              <a:rPr lang="sr-Cyrl-RS" altLang="en-US" sz="2000" dirty="0">
                <a:latin typeface="Book Antiqua" panose="02040602050305030304" pitchFamily="18" charset="0"/>
              </a:rPr>
              <a:t>         </a:t>
            </a:r>
            <a:r>
              <a:rPr lang="sr-Cyrl-RS" altLang="en-US" sz="1400" dirty="0">
                <a:latin typeface="Book Antiqua" panose="02040602050305030304" pitchFamily="18" charset="0"/>
              </a:rPr>
              <a:t>  (</a:t>
            </a:r>
            <a:r>
              <a:rPr lang="en-GB" altLang="en-US" sz="1400" dirty="0">
                <a:latin typeface="Book Antiqua" panose="02040602050305030304" pitchFamily="18" charset="0"/>
              </a:rPr>
              <a:t>joints with the transverse process of the corresponding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               vertebra </a:t>
            </a:r>
            <a:r>
              <a:rPr lang="sr-Cyrl-RS" altLang="en-US" sz="14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Cyrl-RS" altLang="en-US" sz="14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- Atypical ribs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>
                <a:latin typeface="Book Antiqua" panose="02040602050305030304" pitchFamily="18" charset="0"/>
              </a:rPr>
              <a:t>I, II, XI, XII)</a:t>
            </a:r>
            <a:endParaRPr lang="sr-Cyrl-RS" altLang="en-US" sz="1800" dirty="0">
              <a:latin typeface="Book Antiqua" panose="02040602050305030304" pitchFamily="18" charset="0"/>
            </a:endParaRPr>
          </a:p>
        </p:txBody>
      </p:sp>
      <p:pic>
        <p:nvPicPr>
          <p:cNvPr id="6554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16" t="33125" r="26563" b="32187"/>
          <a:stretch>
            <a:fillRect/>
          </a:stretch>
        </p:blipFill>
        <p:spPr bwMode="auto">
          <a:xfrm>
            <a:off x="5437188" y="122238"/>
            <a:ext cx="3643312" cy="396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1" name="Picture 5" descr="0018 spoj rebra sa pršlj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188" y="4221163"/>
            <a:ext cx="3714750" cy="243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zoom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52800" y="777875"/>
            <a:ext cx="3486150" cy="5541963"/>
          </a:xfrm>
        </p:spPr>
      </p:pic>
      <p:sp>
        <p:nvSpPr>
          <p:cNvPr id="66563" name="Rectangle 6"/>
          <p:cNvSpPr txBox="1">
            <a:spLocks noChangeArrowheads="1"/>
          </p:cNvSpPr>
          <p:nvPr/>
        </p:nvSpPr>
        <p:spPr bwMode="auto">
          <a:xfrm>
            <a:off x="467544" y="133351"/>
            <a:ext cx="6696744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575"/>
              </a:spcBef>
              <a:buClr>
                <a:schemeClr val="accent1"/>
              </a:buClr>
              <a:buSzPct val="85000"/>
              <a:buFontTx/>
              <a:buNone/>
            </a:pPr>
            <a:r>
              <a:rPr lang="sr-Latn-CS" altLang="en-US" i="1" dirty="0">
                <a:latin typeface="Book Antiqua" panose="02040602050305030304" pitchFamily="18" charset="0"/>
              </a:rPr>
              <a:t>Sternum (</a:t>
            </a:r>
            <a:r>
              <a:rPr lang="en-US" altLang="en-US" i="1" dirty="0">
                <a:latin typeface="Book Antiqua" panose="02040602050305030304" pitchFamily="18" charset="0"/>
              </a:rPr>
              <a:t>breastbone, sternal bone</a:t>
            </a:r>
            <a:r>
              <a:rPr lang="sr-Latn-CS" altLang="en-US" i="1" dirty="0">
                <a:latin typeface="Book Antiqua" panose="02040602050305030304" pitchFamily="18" charset="0"/>
              </a:rPr>
              <a:t>)</a:t>
            </a:r>
            <a:endParaRPr lang="en-GB" altLang="en-US" i="1" dirty="0">
              <a:latin typeface="Book Antiqua" panose="02040602050305030304" pitchFamily="18" charset="0"/>
            </a:endParaRPr>
          </a:p>
        </p:txBody>
      </p:sp>
      <p:sp>
        <p:nvSpPr>
          <p:cNvPr id="66564" name="TextBox 3"/>
          <p:cNvSpPr txBox="1">
            <a:spLocks noChangeArrowheads="1"/>
          </p:cNvSpPr>
          <p:nvPr/>
        </p:nvSpPr>
        <p:spPr bwMode="auto">
          <a:xfrm>
            <a:off x="0" y="1217613"/>
            <a:ext cx="8286750" cy="523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b="1" dirty="0">
                <a:latin typeface="Perpetua" panose="02020502060401020303" pitchFamily="18" charset="0"/>
              </a:rPr>
              <a:t>- </a:t>
            </a:r>
            <a:r>
              <a:rPr lang="en-GB" altLang="en-US" sz="1800" dirty="0">
                <a:latin typeface="Cambria" panose="02040503050406030204" pitchFamily="18" charset="0"/>
              </a:rPr>
              <a:t>flat, unpaired bone (</a:t>
            </a:r>
            <a:r>
              <a:rPr lang="en-GB" altLang="en-US" sz="1800" dirty="0" err="1">
                <a:latin typeface="Cambria" panose="02040503050406030204" pitchFamily="18" charset="0"/>
              </a:rPr>
              <a:t>aprox</a:t>
            </a:r>
            <a:r>
              <a:rPr lang="en-GB" altLang="en-US" sz="1800" dirty="0">
                <a:latin typeface="Cambria" panose="02040503050406030204" pitchFamily="18" charset="0"/>
              </a:rPr>
              <a:t>. 20cm)</a:t>
            </a:r>
            <a:endParaRPr lang="sr-Latn-CS" altLang="en-US" sz="1800" dirty="0">
              <a:latin typeface="Perpetua" panose="0202050206040102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GB" altLang="en-US" sz="1800" dirty="0">
                <a:latin typeface="Cambria" panose="02040503050406030204" pitchFamily="18" charset="0"/>
              </a:rPr>
              <a:t> upper margin or base joints with</a:t>
            </a:r>
            <a:br>
              <a:rPr lang="en-GB" altLang="en-US" sz="1800" dirty="0">
                <a:latin typeface="Cambria" panose="02040503050406030204" pitchFamily="18" charset="0"/>
              </a:rPr>
            </a:br>
            <a:r>
              <a:rPr lang="en-GB" altLang="en-US" sz="1800" dirty="0">
                <a:latin typeface="Cambria" panose="02040503050406030204" pitchFamily="18" charset="0"/>
              </a:rPr>
              <a:t>  </a:t>
            </a:r>
            <a:r>
              <a:rPr lang="sr-Latn-CS" altLang="en-US" sz="2000" dirty="0">
                <a:latin typeface="Perpetua" panose="02020502060401020303" pitchFamily="18" charset="0"/>
              </a:rPr>
              <a:t>clavicul</a:t>
            </a:r>
            <a:r>
              <a:rPr lang="en-GB" altLang="en-US" sz="2000" dirty="0">
                <a:latin typeface="Perpetua" panose="02020502060401020303" pitchFamily="18" charset="0"/>
              </a:rPr>
              <a:t>a (</a:t>
            </a:r>
            <a:r>
              <a:rPr lang="en-GB" altLang="en-US" sz="2000" dirty="0" err="1">
                <a:latin typeface="Perpetua" panose="02020502060401020303" pitchFamily="18" charset="0"/>
              </a:rPr>
              <a:t>sternoclavicular</a:t>
            </a:r>
            <a:r>
              <a:rPr lang="en-GB" altLang="en-US" sz="2000" dirty="0">
                <a:latin typeface="Perpetua" panose="02020502060401020303" pitchFamily="18" charset="0"/>
              </a:rPr>
              <a:t> joint)</a:t>
            </a:r>
            <a:endParaRPr lang="sr-Latn-CS" altLang="en-US" sz="2000" dirty="0">
              <a:latin typeface="Perpetua" panose="0202050206040102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sr-Latn-CS" altLang="en-US" sz="2000" dirty="0">
                <a:latin typeface="Perpetua" panose="02020502060401020303" pitchFamily="18" charset="0"/>
              </a:rPr>
              <a:t> </a:t>
            </a:r>
            <a:r>
              <a:rPr lang="en-GB" altLang="en-US" sz="1800" dirty="0">
                <a:latin typeface="Cambria" panose="02040503050406030204" pitchFamily="18" charset="0"/>
              </a:rPr>
              <a:t>lateral margin joint with 7 pairs</a:t>
            </a:r>
            <a:br>
              <a:rPr lang="en-GB" altLang="en-US" sz="1800" dirty="0">
                <a:latin typeface="Cambria" panose="02040503050406030204" pitchFamily="18" charset="0"/>
              </a:rPr>
            </a:br>
            <a:r>
              <a:rPr lang="en-GB" altLang="en-US" sz="1800" dirty="0">
                <a:latin typeface="Cambria" panose="02040503050406030204" pitchFamily="18" charset="0"/>
              </a:rPr>
              <a:t>   of  cartilages of ribs</a:t>
            </a:r>
            <a:endParaRPr lang="sr-Latn-CS" altLang="en-US" sz="2000" dirty="0">
              <a:latin typeface="Perpetua" panose="0202050206040102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GB" altLang="en-US" sz="1800" dirty="0">
                <a:latin typeface="Cambria" panose="02040503050406030204" pitchFamily="18" charset="0"/>
              </a:rPr>
              <a:t> </a:t>
            </a:r>
            <a:r>
              <a:rPr lang="en-GB" altLang="en-US" sz="1800" dirty="0" err="1">
                <a:latin typeface="Cambria" panose="02040503050406030204" pitchFamily="18" charset="0"/>
              </a:rPr>
              <a:t>Partes</a:t>
            </a:r>
            <a:r>
              <a:rPr lang="sr-Latn-CS" altLang="en-US" sz="2000" dirty="0">
                <a:latin typeface="Perpetua" panose="02020502060401020303" pitchFamily="18" charset="0"/>
              </a:rPr>
              <a:t>:</a:t>
            </a:r>
            <a:br>
              <a:rPr lang="sr-Latn-CS" altLang="en-US" sz="2000" dirty="0">
                <a:latin typeface="Perpetua" panose="02020502060401020303" pitchFamily="18" charset="0"/>
              </a:rPr>
            </a:br>
            <a:r>
              <a:rPr lang="sr-Latn-CS" altLang="en-US" sz="2000" dirty="0">
                <a:latin typeface="Perpetua" panose="02020502060401020303" pitchFamily="18" charset="0"/>
              </a:rPr>
              <a:t>   - </a:t>
            </a:r>
            <a:r>
              <a:rPr lang="sr-Latn-CS" altLang="en-US" sz="2000" b="1" dirty="0">
                <a:latin typeface="Perpetua" panose="02020502060401020303" pitchFamily="18" charset="0"/>
              </a:rPr>
              <a:t>manubrium sterni</a:t>
            </a:r>
            <a:br>
              <a:rPr lang="sr-Latn-CS" altLang="en-US" sz="2000" dirty="0">
                <a:latin typeface="Perpetua" panose="02020502060401020303" pitchFamily="18" charset="0"/>
              </a:rPr>
            </a:br>
            <a:r>
              <a:rPr lang="sr-Latn-CS" altLang="en-US" sz="2000" dirty="0">
                <a:latin typeface="Perpetua" panose="02020502060401020303" pitchFamily="18" charset="0"/>
              </a:rPr>
              <a:t>	- incisura jugularis</a:t>
            </a:r>
            <a:br>
              <a:rPr lang="sr-Latn-CS" altLang="en-US" sz="2000" dirty="0">
                <a:latin typeface="Perpetua" panose="02020502060401020303" pitchFamily="18" charset="0"/>
              </a:rPr>
            </a:br>
            <a:r>
              <a:rPr lang="sr-Latn-CS" altLang="en-US" sz="2000" dirty="0">
                <a:latin typeface="Perpetua" panose="02020502060401020303" pitchFamily="18" charset="0"/>
              </a:rPr>
              <a:t>	- incisura clavicularis</a:t>
            </a:r>
            <a:br>
              <a:rPr lang="sr-Latn-CS" altLang="en-US" sz="2000" dirty="0">
                <a:latin typeface="Perpetua" panose="02020502060401020303" pitchFamily="18" charset="0"/>
              </a:rPr>
            </a:br>
            <a:r>
              <a:rPr lang="sr-Latn-CS" altLang="en-US" sz="2000" dirty="0">
                <a:latin typeface="Perpetua" panose="02020502060401020303" pitchFamily="18" charset="0"/>
              </a:rPr>
              <a:t>	- incisura costalis I</a:t>
            </a:r>
            <a:br>
              <a:rPr lang="sr-Latn-CS" altLang="en-US" sz="2000" dirty="0">
                <a:latin typeface="Perpetua" panose="02020502060401020303" pitchFamily="18" charset="0"/>
              </a:rPr>
            </a:br>
            <a:r>
              <a:rPr lang="sr-Latn-CS" altLang="en-US" sz="2000" dirty="0">
                <a:latin typeface="Perpetua" panose="02020502060401020303" pitchFamily="18" charset="0"/>
              </a:rPr>
              <a:t>   - </a:t>
            </a:r>
            <a:r>
              <a:rPr lang="en-GB" altLang="en-US" sz="2000" dirty="0">
                <a:latin typeface="Perpetua" panose="02020502060401020303" pitchFamily="18" charset="0"/>
              </a:rPr>
              <a:t>body (</a:t>
            </a:r>
            <a:r>
              <a:rPr lang="sr-Latn-CS" altLang="en-US" sz="2000" b="1" dirty="0">
                <a:latin typeface="Perpetua" panose="02020502060401020303" pitchFamily="18" charset="0"/>
              </a:rPr>
              <a:t>corpus sterni</a:t>
            </a:r>
            <a:r>
              <a:rPr lang="en-GB" altLang="en-US" sz="2000" b="1" dirty="0">
                <a:latin typeface="Perpetua" panose="02020502060401020303" pitchFamily="18" charset="0"/>
              </a:rPr>
              <a:t>)</a:t>
            </a:r>
            <a:br>
              <a:rPr lang="sr-Latn-CS" altLang="en-US" sz="2000" dirty="0">
                <a:latin typeface="Perpetua" panose="02020502060401020303" pitchFamily="18" charset="0"/>
              </a:rPr>
            </a:br>
            <a:r>
              <a:rPr lang="sr-Latn-CS" altLang="en-US" sz="2000" dirty="0">
                <a:latin typeface="Perpetua" panose="02020502060401020303" pitchFamily="18" charset="0"/>
              </a:rPr>
              <a:t>	- incisurae costales</a:t>
            </a:r>
            <a:r>
              <a:rPr lang="sr-Cyrl-RS" altLang="en-US" sz="2000" dirty="0">
                <a:latin typeface="Perpetua" panose="02020502060401020303" pitchFamily="18" charset="0"/>
              </a:rPr>
              <a:t> (</a:t>
            </a:r>
            <a:r>
              <a:rPr lang="en-GB" altLang="en-US" sz="2000" dirty="0">
                <a:latin typeface="Perpetua" panose="02020502060401020303" pitchFamily="18" charset="0"/>
              </a:rPr>
              <a:t>II-VII)</a:t>
            </a:r>
            <a:br>
              <a:rPr lang="sr-Latn-CS" altLang="en-US" sz="2000" dirty="0">
                <a:latin typeface="Perpetua" panose="02020502060401020303" pitchFamily="18" charset="0"/>
              </a:rPr>
            </a:br>
            <a:r>
              <a:rPr lang="sr-Latn-CS" altLang="en-US" sz="2000" dirty="0">
                <a:latin typeface="Perpetua" panose="02020502060401020303" pitchFamily="18" charset="0"/>
              </a:rPr>
              <a:t>   - </a:t>
            </a:r>
            <a:r>
              <a:rPr lang="sr-Latn-CS" altLang="en-US" sz="2000" b="1" dirty="0">
                <a:latin typeface="Perpetua" panose="02020502060401020303" pitchFamily="18" charset="0"/>
              </a:rPr>
              <a:t>processus xiphoideus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sr-Latn-CS" altLang="en-US" sz="2000" dirty="0">
              <a:latin typeface="Perpetua" panose="0202050206040102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000" dirty="0">
                <a:latin typeface="Perpetua" panose="02020502060401020303" pitchFamily="18" charset="0"/>
              </a:rPr>
              <a:t> * </a:t>
            </a:r>
            <a:r>
              <a:rPr lang="en-GB" altLang="en-US" sz="2000" dirty="0">
                <a:latin typeface="Perpetua" panose="02020502060401020303" pitchFamily="18" charset="0"/>
                <a:sym typeface="Book Antiqua" panose="02040602050305030304" pitchFamily="18" charset="0"/>
              </a:rPr>
              <a:t>Joint between the manubrium and the corpus</a:t>
            </a:r>
            <a:br>
              <a:rPr lang="sr-Latn-CS" altLang="en-US" sz="2000" dirty="0">
                <a:latin typeface="Perpetua" panose="02020502060401020303" pitchFamily="18" charset="0"/>
              </a:rPr>
            </a:br>
            <a:r>
              <a:rPr lang="en-GB" altLang="en-US" sz="2000" dirty="0">
                <a:latin typeface="Perpetua" panose="02020502060401020303" pitchFamily="18" charset="0"/>
              </a:rPr>
              <a:t>forms the sternal angle </a:t>
            </a:r>
            <a:r>
              <a:rPr lang="sr-Latn-CS" altLang="en-US" sz="2000" dirty="0">
                <a:latin typeface="Perpetua" panose="02020502060401020303" pitchFamily="18" charset="0"/>
              </a:rPr>
              <a:t>(angulus sterni</a:t>
            </a:r>
            <a:r>
              <a:rPr lang="en-GB" altLang="en-US" sz="2000" dirty="0">
                <a:latin typeface="Perpetua" panose="02020502060401020303" pitchFamily="18" charset="0"/>
              </a:rPr>
              <a:t>)</a:t>
            </a:r>
            <a:br>
              <a:rPr lang="en-GB" altLang="en-US" sz="2000" dirty="0">
                <a:latin typeface="Perpetua" panose="02020502060401020303" pitchFamily="18" charset="0"/>
              </a:rPr>
            </a:br>
            <a:r>
              <a:rPr lang="sr-Latn-CS" altLang="en-US" sz="2000" dirty="0">
                <a:latin typeface="Perpetua" panose="02020502060401020303" pitchFamily="18" charset="0"/>
              </a:rPr>
              <a:t>– </a:t>
            </a:r>
            <a:r>
              <a:rPr lang="en-GB" altLang="en-US" sz="1800" dirty="0">
                <a:latin typeface="Cambria" panose="02040503050406030204" pitchFamily="18" charset="0"/>
              </a:rPr>
              <a:t>in the level of the 2</a:t>
            </a:r>
            <a:r>
              <a:rPr lang="en-GB" altLang="en-US" sz="1800" baseline="30000" dirty="0">
                <a:latin typeface="Cambria" panose="02040503050406030204" pitchFamily="18" charset="0"/>
              </a:rPr>
              <a:t>nd</a:t>
            </a:r>
            <a:r>
              <a:rPr lang="en-GB" altLang="en-US" sz="1800" dirty="0">
                <a:latin typeface="Cambria" panose="02040503050406030204" pitchFamily="18" charset="0"/>
              </a:rPr>
              <a:t> costal </a:t>
            </a:r>
            <a:r>
              <a:rPr lang="en-GB" altLang="en-US" sz="1800" dirty="0" err="1">
                <a:latin typeface="Cambria" panose="02040503050406030204" pitchFamily="18" charset="0"/>
              </a:rPr>
              <a:t>cartilagine</a:t>
            </a:r>
            <a:endParaRPr lang="sr-Latn-CS" altLang="en-US" sz="2000" dirty="0">
              <a:latin typeface="Perpetua" panose="02020502060401020303" pitchFamily="18" charset="0"/>
            </a:endParaRPr>
          </a:p>
        </p:txBody>
      </p:sp>
      <p:sp>
        <p:nvSpPr>
          <p:cNvPr id="66565" name="TextBox 4"/>
          <p:cNvSpPr txBox="1">
            <a:spLocks noChangeArrowheads="1"/>
          </p:cNvSpPr>
          <p:nvPr/>
        </p:nvSpPr>
        <p:spPr bwMode="auto">
          <a:xfrm>
            <a:off x="7715250" y="928688"/>
            <a:ext cx="6381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000">
                <a:latin typeface="Perpetua" panose="02020502060401020303" pitchFamily="18" charset="0"/>
              </a:rPr>
              <a:t>Th 2</a:t>
            </a:r>
          </a:p>
        </p:txBody>
      </p:sp>
      <p:sp>
        <p:nvSpPr>
          <p:cNvPr id="66566" name="TextBox 5"/>
          <p:cNvSpPr txBox="1">
            <a:spLocks noChangeArrowheads="1"/>
          </p:cNvSpPr>
          <p:nvPr/>
        </p:nvSpPr>
        <p:spPr bwMode="auto">
          <a:xfrm>
            <a:off x="7667625" y="5878513"/>
            <a:ext cx="7556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000">
                <a:latin typeface="Perpetua" panose="02020502060401020303" pitchFamily="18" charset="0"/>
              </a:rPr>
              <a:t>Th 10</a:t>
            </a:r>
          </a:p>
        </p:txBody>
      </p:sp>
      <p:pic>
        <p:nvPicPr>
          <p:cNvPr id="66567" name="Picture 9" descr="0015 sternum cop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213" y="1279525"/>
            <a:ext cx="2243137" cy="454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zoom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4241"/>
            <a:ext cx="3960440" cy="6644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4" descr="Scull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B9D3F9"/>
              </a:clrFrom>
              <a:clrTo>
                <a:srgbClr val="B9D3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5" y="368300"/>
            <a:ext cx="4868863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Rectangle 5"/>
          <p:cNvSpPr>
            <a:spLocks noChangeArrowheads="1"/>
          </p:cNvSpPr>
          <p:nvPr/>
        </p:nvSpPr>
        <p:spPr bwMode="auto">
          <a:xfrm>
            <a:off x="192088" y="600075"/>
            <a:ext cx="352901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PAIRED</a:t>
            </a:r>
            <a:endParaRPr lang="en-US" sz="2800" b="1" i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800" b="1" i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1.</a:t>
            </a:r>
            <a:r>
              <a:rPr lang="en-US" altLang="en-US" sz="2400" b="1" dirty="0">
                <a:solidFill>
                  <a:srgbClr val="9B51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- OS PARIETALE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2.</a:t>
            </a:r>
            <a:r>
              <a:rPr lang="en-US" altLang="en-US" sz="2400" b="1" dirty="0">
                <a:solidFill>
                  <a:srgbClr val="B2B2B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- OS TEMPORALE</a:t>
            </a:r>
            <a:endParaRPr lang="en-US" sz="2400" b="1" dirty="0">
              <a:solidFill>
                <a:srgbClr val="B2B2B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b="1" dirty="0">
              <a:solidFill>
                <a:srgbClr val="FFCC00"/>
              </a:solidFill>
              <a:latin typeface="Book Antiqua" panose="0204060205030503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8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UNPAIRED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2800" b="1" i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3.</a:t>
            </a:r>
            <a:r>
              <a:rPr lang="en-US" altLang="en-US" sz="2400" b="1" dirty="0">
                <a:solidFill>
                  <a:srgbClr val="5F5F5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- OS FRONTALE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4.</a:t>
            </a:r>
            <a:r>
              <a:rPr lang="en-US" altLang="en-US" sz="2400" b="1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US" altLang="en-US" sz="2400" b="1" dirty="0">
                <a:solidFill>
                  <a:srgbClr val="E1D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</a:t>
            </a:r>
            <a:r>
              <a:rPr lang="en-US" altLang="en-US" sz="2400" b="1" dirty="0">
                <a:solidFill>
                  <a:srgbClr val="FFC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US" altLang="en-US" sz="2400" b="1" dirty="0">
                <a:solidFill>
                  <a:srgbClr val="E1D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 SPHENOIDALE</a:t>
            </a:r>
            <a:endParaRPr lang="en-US" altLang="en-US" sz="2400" b="1" dirty="0">
              <a:solidFill>
                <a:srgbClr val="FFCC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5.</a:t>
            </a:r>
            <a:r>
              <a:rPr lang="en-US" altLang="en-US" sz="2400" b="1" dirty="0">
                <a:solidFill>
                  <a:srgbClr val="E1D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en-US" altLang="en-US" sz="2400" b="1" dirty="0">
                <a:solidFill>
                  <a:srgbClr val="C49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- OS ETHMOIDALE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6.</a:t>
            </a:r>
            <a:r>
              <a:rPr lang="en-US" altLang="en-US" sz="2400" b="1" dirty="0">
                <a:solidFill>
                  <a:srgbClr val="3FBD7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 - OS OCCIPITALE</a:t>
            </a:r>
          </a:p>
        </p:txBody>
      </p:sp>
      <p:sp>
        <p:nvSpPr>
          <p:cNvPr id="71684" name="Rectangle 6"/>
          <p:cNvSpPr>
            <a:spLocks noChangeArrowheads="1"/>
          </p:cNvSpPr>
          <p:nvPr/>
        </p:nvSpPr>
        <p:spPr bwMode="auto">
          <a:xfrm>
            <a:off x="12671" y="34706"/>
            <a:ext cx="8943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OSSA CRANII (THE BONES OF SCULL)</a:t>
            </a:r>
            <a:endParaRPr lang="en-US" sz="3600" b="1" dirty="0"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68613" name="Text Box 7"/>
          <p:cNvSpPr txBox="1">
            <a:spLocks noChangeArrowheads="1"/>
          </p:cNvSpPr>
          <p:nvPr/>
        </p:nvSpPr>
        <p:spPr bwMode="auto">
          <a:xfrm>
            <a:off x="6619875" y="1196975"/>
            <a:ext cx="8651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/>
              <a:t>1</a:t>
            </a:r>
            <a:endParaRPr lang="en-US" sz="3600" b="1"/>
          </a:p>
        </p:txBody>
      </p:sp>
      <p:sp>
        <p:nvSpPr>
          <p:cNvPr id="68614" name="Text Box 8"/>
          <p:cNvSpPr txBox="1">
            <a:spLocks noChangeArrowheads="1"/>
          </p:cNvSpPr>
          <p:nvPr/>
        </p:nvSpPr>
        <p:spPr bwMode="auto">
          <a:xfrm>
            <a:off x="6215063" y="2166938"/>
            <a:ext cx="5746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/>
              <a:t>2</a:t>
            </a:r>
            <a:endParaRPr lang="en-US" sz="3600" b="1"/>
          </a:p>
        </p:txBody>
      </p:sp>
      <p:sp>
        <p:nvSpPr>
          <p:cNvPr id="68615" name="Text Box 9"/>
          <p:cNvSpPr txBox="1">
            <a:spLocks noChangeArrowheads="1"/>
          </p:cNvSpPr>
          <p:nvPr/>
        </p:nvSpPr>
        <p:spPr bwMode="auto">
          <a:xfrm>
            <a:off x="4616450" y="1327150"/>
            <a:ext cx="503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/>
              <a:t>3</a:t>
            </a:r>
            <a:endParaRPr lang="en-US" sz="3600" b="1"/>
          </a:p>
        </p:txBody>
      </p:sp>
      <p:sp>
        <p:nvSpPr>
          <p:cNvPr id="68616" name="Text Box 10"/>
          <p:cNvSpPr txBox="1">
            <a:spLocks noChangeArrowheads="1"/>
          </p:cNvSpPr>
          <p:nvPr/>
        </p:nvSpPr>
        <p:spPr bwMode="auto">
          <a:xfrm>
            <a:off x="5003800" y="2159000"/>
            <a:ext cx="431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/>
              <a:t>4</a:t>
            </a:r>
            <a:endParaRPr lang="en-US" sz="3600" b="1"/>
          </a:p>
        </p:txBody>
      </p:sp>
      <p:sp>
        <p:nvSpPr>
          <p:cNvPr id="68617" name="Text Box 11"/>
          <p:cNvSpPr txBox="1">
            <a:spLocks noChangeArrowheads="1"/>
          </p:cNvSpPr>
          <p:nvPr/>
        </p:nvSpPr>
        <p:spPr bwMode="auto">
          <a:xfrm>
            <a:off x="7854950" y="2503488"/>
            <a:ext cx="503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3600" b="1"/>
              <a:t>6</a:t>
            </a:r>
            <a:endParaRPr lang="en-US" sz="3600" b="1"/>
          </a:p>
        </p:txBody>
      </p:sp>
      <p:pic>
        <p:nvPicPr>
          <p:cNvPr id="68618" name="Picture 11" descr="Ethmoid Bone - Location - Structure - Relationships - TeachMeAnatom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1"/>
          <a:stretch>
            <a:fillRect/>
          </a:stretch>
        </p:blipFill>
        <p:spPr bwMode="auto">
          <a:xfrm>
            <a:off x="6675438" y="4437063"/>
            <a:ext cx="1985962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Ethmoid Bone - Location - Structure - Relationships - TeachMeAnatom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1"/>
          <a:stretch>
            <a:fillRect/>
          </a:stretch>
        </p:blipFill>
        <p:spPr bwMode="auto">
          <a:xfrm>
            <a:off x="7483283" y="2723248"/>
            <a:ext cx="1589280" cy="188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"/>
            <a:ext cx="8229600" cy="863600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Book Antiqua" panose="02040602050305030304" pitchFamily="18" charset="0"/>
              </a:rPr>
              <a:t>OS FRONTALE (frontal bone</a:t>
            </a:r>
            <a:r>
              <a:rPr lang="sr-Cyrl-RS" altLang="en-US" sz="3200" dirty="0">
                <a:latin typeface="Book Antiqua" panose="02040602050305030304" pitchFamily="18" charset="0"/>
              </a:rPr>
              <a:t>)</a:t>
            </a:r>
            <a:endParaRPr lang="en-US" altLang="en-US" sz="3200" dirty="0">
              <a:latin typeface="Book Antiqua" panose="02040602050305030304" pitchFamily="18" charset="0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13" y="1055688"/>
            <a:ext cx="9036050" cy="49974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RS" altLang="en-US" sz="2000" dirty="0">
                <a:latin typeface="Book Antiqua" panose="02040602050305030304" pitchFamily="18" charset="0"/>
              </a:rPr>
              <a:t>2 </a:t>
            </a:r>
            <a:r>
              <a:rPr lang="en-GB" altLang="en-US" sz="2000" dirty="0">
                <a:latin typeface="Book Antiqua" panose="02040602050305030304" pitchFamily="18" charset="0"/>
              </a:rPr>
              <a:t>main parts</a:t>
            </a:r>
            <a:r>
              <a:rPr lang="sr-Cyrl-RS" altLang="en-US" sz="2000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dirty="0">
                <a:latin typeface="Book Antiqua" panose="02040602050305030304" pitchFamily="18" charset="0"/>
              </a:rPr>
              <a:t>	1) </a:t>
            </a:r>
            <a:r>
              <a:rPr lang="en-GB" altLang="en-US" sz="2000" dirty="0">
                <a:latin typeface="Book Antiqua" panose="02040602050305030304" pitchFamily="18" charset="0"/>
              </a:rPr>
              <a:t>vertical (squamous) part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                   </a:t>
            </a:r>
            <a:r>
              <a:rPr lang="sr-Cyrl-RS" altLang="en-US" sz="2000" dirty="0">
                <a:latin typeface="Book Antiqua" panose="02040602050305030304" pitchFamily="18" charset="0"/>
              </a:rPr>
              <a:t>(</a:t>
            </a:r>
            <a:r>
              <a:rPr lang="en-GB" altLang="en-US" sz="2000" dirty="0" err="1">
                <a:latin typeface="Book Antiqua" panose="02040602050305030304" pitchFamily="18" charset="0"/>
              </a:rPr>
              <a:t>squama</a:t>
            </a:r>
            <a:r>
              <a:rPr lang="en-GB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 err="1">
                <a:latin typeface="Book Antiqua" panose="02040602050305030304" pitchFamily="18" charset="0"/>
              </a:rPr>
              <a:t>frontalis</a:t>
            </a:r>
            <a:r>
              <a:rPr lang="en-GB" altLang="en-US" sz="20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	a) anterior</a:t>
            </a:r>
            <a:r>
              <a:rPr lang="sr-Cyrl-RS" altLang="en-US" sz="2000" dirty="0">
                <a:latin typeface="Book Antiqua" panose="02040602050305030304" pitchFamily="18" charset="0"/>
              </a:rPr>
              <a:t> (</a:t>
            </a:r>
            <a:r>
              <a:rPr lang="en-GB" altLang="en-US" sz="2000" dirty="0">
                <a:latin typeface="Book Antiqua" panose="02040602050305030304" pitchFamily="18" charset="0"/>
              </a:rPr>
              <a:t>external</a:t>
            </a:r>
            <a:r>
              <a:rPr lang="sr-Cyrl-RS" altLang="en-US" sz="2000" dirty="0">
                <a:latin typeface="Book Antiqua" panose="02040602050305030304" pitchFamily="18" charset="0"/>
              </a:rPr>
              <a:t>) </a:t>
            </a:r>
            <a:r>
              <a:rPr lang="en-GB" altLang="en-US" sz="2000" dirty="0">
                <a:latin typeface="Book Antiqua" panose="02040602050305030304" pitchFamily="18" charset="0"/>
              </a:rPr>
              <a:t>surface</a:t>
            </a:r>
            <a:r>
              <a:rPr lang="sr-Cyrl-RS" altLang="en-US" sz="2000" dirty="0">
                <a:latin typeface="Book Antiqua" panose="02040602050305030304" pitchFamily="18" charset="0"/>
              </a:rPr>
              <a:t>: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	</a:t>
            </a:r>
            <a:r>
              <a:rPr lang="sr-Cyrl-RS" altLang="en-US" sz="2000" dirty="0">
                <a:latin typeface="Book Antiqua" panose="02040602050305030304" pitchFamily="18" charset="0"/>
              </a:rPr>
              <a:t>	</a:t>
            </a:r>
            <a:br>
              <a:rPr lang="en-GB" altLang="en-US" sz="1000" dirty="0">
                <a:latin typeface="Book Antiqua" panose="02040602050305030304" pitchFamily="18" charset="0"/>
              </a:rPr>
            </a:br>
            <a:r>
              <a:rPr lang="sr-Cyrl-RS" altLang="en-US" sz="2000" dirty="0">
                <a:latin typeface="Book Antiqua" panose="02040602050305030304" pitchFamily="18" charset="0"/>
              </a:rPr>
              <a:t>	б) </a:t>
            </a:r>
            <a:r>
              <a:rPr lang="en-GB" altLang="en-US" sz="2000" dirty="0">
                <a:latin typeface="Book Antiqua" panose="02040602050305030304" pitchFamily="18" charset="0"/>
              </a:rPr>
              <a:t>posterior (internal) surface </a:t>
            </a:r>
            <a:r>
              <a:rPr lang="sr-Cyrl-RS" altLang="en-US" sz="2000" dirty="0">
                <a:latin typeface="Book Antiqua" panose="02040602050305030304" pitchFamily="18" charset="0"/>
              </a:rPr>
              <a:t>:</a:t>
            </a:r>
            <a:br>
              <a:rPr lang="sr-Cyrl-RS" altLang="en-US" sz="2000" dirty="0">
                <a:latin typeface="Book Antiqua" panose="02040602050305030304" pitchFamily="18" charset="0"/>
              </a:rPr>
            </a:br>
            <a:r>
              <a:rPr lang="sr-Cyrl-RS" altLang="en-US" sz="2000" dirty="0">
                <a:latin typeface="Book Antiqua" panose="02040602050305030304" pitchFamily="18" charset="0"/>
              </a:rPr>
              <a:t>		</a:t>
            </a:r>
            <a:endParaRPr lang="en-GB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	</a:t>
            </a:r>
            <a:r>
              <a:rPr lang="sr-Cyrl-RS" altLang="en-US" sz="2000" dirty="0">
                <a:latin typeface="Book Antiqua" panose="02040602050305030304" pitchFamily="18" charset="0"/>
              </a:rPr>
              <a:t>	</a:t>
            </a:r>
            <a:br>
              <a:rPr lang="en-GB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2) horizontal part</a:t>
            </a:r>
            <a:br>
              <a:rPr lang="sr-Cyrl-RS" altLang="en-US" sz="2000" dirty="0">
                <a:latin typeface="Book Antiqua" panose="02040602050305030304" pitchFamily="18" charset="0"/>
              </a:rPr>
            </a:br>
            <a:r>
              <a:rPr lang="sr-Cyrl-RS" altLang="en-US" sz="2000" dirty="0">
                <a:latin typeface="Book Antiqua" panose="02040602050305030304" pitchFamily="18" charset="0"/>
              </a:rPr>
              <a:t>	 а) </a:t>
            </a:r>
            <a:r>
              <a:rPr lang="en-GB" altLang="en-US" sz="2000" dirty="0">
                <a:latin typeface="Book Antiqua" panose="02040602050305030304" pitchFamily="18" charset="0"/>
              </a:rPr>
              <a:t>pars </a:t>
            </a:r>
            <a:r>
              <a:rPr lang="en-GB" altLang="en-US" sz="2000" dirty="0" err="1">
                <a:latin typeface="Book Antiqua" panose="02040602050305030304" pitchFamily="18" charset="0"/>
              </a:rPr>
              <a:t>nasalis</a:t>
            </a:r>
            <a:r>
              <a:rPr lang="en-GB" altLang="en-US" sz="2000" dirty="0">
                <a:latin typeface="Book Antiqua" panose="02040602050305030304" pitchFamily="18" charset="0"/>
              </a:rPr>
              <a:t> – middle part</a:t>
            </a:r>
            <a:r>
              <a:rPr lang="sr-Cyrl-RS" altLang="en-US" sz="2000" dirty="0">
                <a:latin typeface="Book Antiqua" panose="02040602050305030304" pitchFamily="18" charset="0"/>
              </a:rPr>
              <a:t>, </a:t>
            </a:r>
            <a:r>
              <a:rPr lang="en-GB" altLang="en-US" sz="2000" dirty="0">
                <a:latin typeface="Book Antiqua" panose="02040602050305030304" pitchFamily="18" charset="0"/>
              </a:rPr>
              <a:t>with groove named</a:t>
            </a:r>
            <a:br>
              <a:rPr lang="sr-Cyrl-RS" altLang="en-US" sz="2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	                             </a:t>
            </a:r>
            <a:r>
              <a:rPr lang="sr-Cyrl-R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 err="1">
                <a:latin typeface="Book Antiqua" panose="02040602050305030304" pitchFamily="18" charset="0"/>
              </a:rPr>
              <a:t>incisura</a:t>
            </a:r>
            <a:r>
              <a:rPr lang="en-GB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 err="1">
                <a:latin typeface="Book Antiqua" panose="02040602050305030304" pitchFamily="18" charset="0"/>
              </a:rPr>
              <a:t>ethmoidalis</a:t>
            </a:r>
            <a:r>
              <a:rPr lang="sr-Cyrl-RS" altLang="en-US" sz="2000" dirty="0">
                <a:latin typeface="Book Antiqua" panose="02040602050305030304" pitchFamily="18" charset="0"/>
              </a:rPr>
              <a:t>; </a:t>
            </a:r>
            <a:r>
              <a:rPr lang="en-GB" altLang="en-US" sz="2000" dirty="0">
                <a:latin typeface="Book Antiqua" panose="02040602050305030304" pitchFamily="18" charset="0"/>
              </a:rPr>
              <a:t>part of the roof of nasal cavity</a:t>
            </a:r>
            <a:endParaRPr lang="sr-Cyrl-RS" altLang="en-US" sz="20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br>
              <a:rPr lang="en-GB" altLang="en-US" sz="1000" dirty="0">
                <a:latin typeface="Book Antiqua" panose="02040602050305030304" pitchFamily="18" charset="0"/>
              </a:rPr>
            </a:br>
            <a:r>
              <a:rPr lang="en-GB" altLang="en-US" sz="2000" dirty="0">
                <a:latin typeface="Book Antiqua" panose="02040602050305030304" pitchFamily="18" charset="0"/>
              </a:rPr>
              <a:t>	</a:t>
            </a:r>
            <a:r>
              <a:rPr lang="sr-Cyrl-RS" altLang="en-US" sz="2000" dirty="0">
                <a:latin typeface="Book Antiqua" panose="02040602050305030304" pitchFamily="18" charset="0"/>
              </a:rPr>
              <a:t> б) </a:t>
            </a:r>
            <a:r>
              <a:rPr lang="en-GB" altLang="en-US" sz="2000" dirty="0">
                <a:latin typeface="Book Antiqua" panose="02040602050305030304" pitchFamily="18" charset="0"/>
              </a:rPr>
              <a:t>pars </a:t>
            </a:r>
            <a:r>
              <a:rPr lang="en-GB" altLang="en-US" sz="2000" dirty="0" err="1">
                <a:latin typeface="Book Antiqua" panose="02040602050305030304" pitchFamily="18" charset="0"/>
              </a:rPr>
              <a:t>orbitalis</a:t>
            </a:r>
            <a:r>
              <a:rPr lang="en-GB" altLang="en-US" sz="2000" dirty="0">
                <a:latin typeface="Book Antiqua" panose="02040602050305030304" pitchFamily="18" charset="0"/>
              </a:rPr>
              <a:t> –</a:t>
            </a:r>
            <a:r>
              <a:rPr lang="sr-Cyrl-RS" altLang="en-US" sz="2000" dirty="0">
                <a:latin typeface="Book Antiqua" panose="02040602050305030304" pitchFamily="18" charset="0"/>
              </a:rPr>
              <a:t> </a:t>
            </a:r>
            <a:r>
              <a:rPr lang="en-GB" altLang="en-US" sz="2000" dirty="0">
                <a:latin typeface="Book Antiqua" panose="02040602050305030304" pitchFamily="18" charset="0"/>
              </a:rPr>
              <a:t>two lateral parts</a:t>
            </a:r>
            <a:r>
              <a:rPr lang="sr-Cyrl-RS" altLang="en-US" sz="2000" dirty="0">
                <a:latin typeface="Book Antiqua" panose="02040602050305030304" pitchFamily="18" charset="0"/>
              </a:rPr>
              <a:t>; </a:t>
            </a:r>
            <a:r>
              <a:rPr lang="en-GB" altLang="en-US" sz="2000" dirty="0">
                <a:latin typeface="Book Antiqua" panose="02040602050305030304" pitchFamily="18" charset="0"/>
              </a:rPr>
              <a:t>parts of the roof of orbital cavity</a:t>
            </a:r>
            <a:endParaRPr lang="en-US" altLang="en-US" sz="2000" dirty="0">
              <a:latin typeface="Book Antiqua" panose="020406020503050303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5" t="10187" r="23402" b="9309"/>
          <a:stretch>
            <a:fillRect/>
          </a:stretch>
        </p:blipFill>
        <p:spPr bwMode="auto">
          <a:xfrm>
            <a:off x="5066608" y="911225"/>
            <a:ext cx="1969456" cy="1800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8" t="14359" r="25084" b="5432"/>
          <a:stretch>
            <a:fillRect/>
          </a:stretch>
        </p:blipFill>
        <p:spPr bwMode="auto">
          <a:xfrm>
            <a:off x="7112592" y="764704"/>
            <a:ext cx="2036499" cy="1811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55" t="10187" r="23402" b="9309"/>
          <a:stretch>
            <a:fillRect/>
          </a:stretch>
        </p:blipFill>
        <p:spPr bwMode="auto">
          <a:xfrm>
            <a:off x="1116013" y="187325"/>
            <a:ext cx="7248525" cy="662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1042988" y="765175"/>
            <a:ext cx="173355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rgbClr val="FF0000"/>
                </a:solidFill>
              </a:rPr>
              <a:t>OS FRONTALE</a:t>
            </a:r>
          </a:p>
        </p:txBody>
      </p:sp>
      <p:sp>
        <p:nvSpPr>
          <p:cNvPr id="70660" name="Line 4"/>
          <p:cNvSpPr>
            <a:spLocks noChangeShapeType="1"/>
          </p:cNvSpPr>
          <p:nvPr/>
        </p:nvSpPr>
        <p:spPr bwMode="auto">
          <a:xfrm>
            <a:off x="7235825" y="4437063"/>
            <a:ext cx="649288" cy="1587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0661" name="Line 5"/>
          <p:cNvSpPr>
            <a:spLocks noChangeShapeType="1"/>
          </p:cNvSpPr>
          <p:nvPr/>
        </p:nvSpPr>
        <p:spPr bwMode="auto">
          <a:xfrm>
            <a:off x="2916238" y="5013325"/>
            <a:ext cx="649287" cy="0"/>
          </a:xfrm>
          <a:prstGeom prst="line">
            <a:avLst/>
          </a:prstGeom>
          <a:noFill/>
          <a:ln w="22225">
            <a:solidFill>
              <a:srgbClr val="FF0000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0662" name="Line 6"/>
          <p:cNvSpPr>
            <a:spLocks noChangeShapeType="1"/>
          </p:cNvSpPr>
          <p:nvPr/>
        </p:nvSpPr>
        <p:spPr bwMode="auto">
          <a:xfrm>
            <a:off x="5354638" y="5640388"/>
            <a:ext cx="647700" cy="1587"/>
          </a:xfrm>
          <a:prstGeom prst="line">
            <a:avLst/>
          </a:prstGeom>
          <a:noFill/>
          <a:ln w="22225">
            <a:solidFill>
              <a:srgbClr val="FF0000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08" t="14359" r="25084" b="5432"/>
          <a:stretch>
            <a:fillRect/>
          </a:stretch>
        </p:blipFill>
        <p:spPr bwMode="auto">
          <a:xfrm>
            <a:off x="971550" y="117475"/>
            <a:ext cx="7419975" cy="660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1042988" y="333375"/>
            <a:ext cx="173355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rgbClr val="FF0000"/>
                </a:solidFill>
              </a:rPr>
              <a:t>OS FRONTALE</a:t>
            </a:r>
            <a:endParaRPr lang="en-GB" altLang="en-US"/>
          </a:p>
        </p:txBody>
      </p:sp>
      <p:sp>
        <p:nvSpPr>
          <p:cNvPr id="71685" name="Line 5"/>
          <p:cNvSpPr>
            <a:spLocks noChangeShapeType="1"/>
          </p:cNvSpPr>
          <p:nvPr/>
        </p:nvSpPr>
        <p:spPr bwMode="auto">
          <a:xfrm>
            <a:off x="7453313" y="2565400"/>
            <a:ext cx="647700" cy="0"/>
          </a:xfrm>
          <a:prstGeom prst="line">
            <a:avLst/>
          </a:prstGeom>
          <a:noFill/>
          <a:ln w="22225">
            <a:solidFill>
              <a:srgbClr val="FF0000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71687" name="Line 7"/>
          <p:cNvSpPr>
            <a:spLocks noChangeShapeType="1"/>
          </p:cNvSpPr>
          <p:nvPr/>
        </p:nvSpPr>
        <p:spPr bwMode="auto">
          <a:xfrm>
            <a:off x="3348038" y="5086350"/>
            <a:ext cx="649287" cy="0"/>
          </a:xfrm>
          <a:prstGeom prst="line">
            <a:avLst/>
          </a:prstGeom>
          <a:noFill/>
          <a:ln w="22225">
            <a:solidFill>
              <a:srgbClr val="FF0000"/>
            </a:solidFill>
            <a:bevel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"/>
            <a:ext cx="8229600" cy="863600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Book Antiqua" panose="02040602050305030304" pitchFamily="18" charset="0"/>
              </a:rPr>
              <a:t>OS SPHENOIDALE (sphenoid bone</a:t>
            </a:r>
            <a:r>
              <a:rPr lang="sr-Cyrl-RS" altLang="en-US" sz="3200" dirty="0">
                <a:latin typeface="Book Antiqua" panose="02040602050305030304" pitchFamily="18" charset="0"/>
              </a:rPr>
              <a:t>)</a:t>
            </a:r>
            <a:endParaRPr lang="en-US" altLang="en-US" sz="3200" dirty="0">
              <a:latin typeface="Book Antiqua" panose="02040602050305030304" pitchFamily="18" charset="0"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938" y="692150"/>
            <a:ext cx="9036050" cy="4997450"/>
          </a:xfrm>
        </p:spPr>
        <p:txBody>
          <a:bodyPr/>
          <a:lstStyle/>
          <a:p>
            <a:pPr eaLnBrk="1" hangingPunct="1"/>
            <a:r>
              <a:rPr lang="en-GB" altLang="en-US" sz="1600" dirty="0">
                <a:latin typeface="Book Antiqua" panose="02040602050305030304" pitchFamily="18" charset="0"/>
              </a:rPr>
              <a:t>Part of the skull base</a:t>
            </a:r>
            <a:r>
              <a:rPr lang="sr-Cyrl-RS" altLang="en-US" sz="1600" dirty="0">
                <a:latin typeface="Book Antiqua" panose="02040602050305030304" pitchFamily="18" charset="0"/>
              </a:rPr>
              <a:t>; </a:t>
            </a:r>
            <a:r>
              <a:rPr lang="en-GB" altLang="en-US" sz="1600" dirty="0">
                <a:latin typeface="Book Antiqua" panose="02040602050305030304" pitchFamily="18" charset="0"/>
              </a:rPr>
              <a:t>located behind the frontal and </a:t>
            </a:r>
            <a:r>
              <a:rPr lang="en-GB" altLang="en-US" sz="1600" dirty="0" err="1">
                <a:latin typeface="Book Antiqua" panose="02040602050305030304" pitchFamily="18" charset="0"/>
              </a:rPr>
              <a:t>ethmoid</a:t>
            </a:r>
            <a:r>
              <a:rPr lang="en-GB" altLang="en-US" sz="1600" dirty="0">
                <a:latin typeface="Book Antiqua" panose="02040602050305030304" pitchFamily="18" charset="0"/>
              </a:rPr>
              <a:t> bone</a:t>
            </a:r>
            <a:r>
              <a:rPr lang="sr-Cyrl-RS" altLang="en-US" sz="1600" dirty="0">
                <a:latin typeface="Book Antiqua" panose="02040602050305030304" pitchFamily="18" charset="0"/>
              </a:rPr>
              <a:t>, </a:t>
            </a:r>
            <a:r>
              <a:rPr lang="en-GB" altLang="en-US" sz="1600" dirty="0">
                <a:latin typeface="Book Antiqua" panose="02040602050305030304" pitchFamily="18" charset="0"/>
              </a:rPr>
              <a:t>medial to temporal and parietal bone and in front of occipital bone.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600" dirty="0">
                <a:latin typeface="Book Antiqua" panose="02040602050305030304" pitchFamily="18" charset="0"/>
              </a:rPr>
              <a:t>The parts of sphenoid bone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</a:rPr>
              <a:t>	1) </a:t>
            </a:r>
            <a:r>
              <a:rPr lang="en-GB" altLang="en-US" sz="1600" dirty="0">
                <a:latin typeface="Book Antiqua" panose="02040602050305030304" pitchFamily="18" charset="0"/>
              </a:rPr>
              <a:t>Body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>
                <a:latin typeface="Book Antiqua" panose="02040602050305030304" pitchFamily="18" charset="0"/>
              </a:rPr>
              <a:t>corpus </a:t>
            </a:r>
            <a:r>
              <a:rPr lang="en-GB" altLang="en-US" sz="1600" dirty="0" err="1">
                <a:latin typeface="Book Antiqua" panose="02040602050305030304" pitchFamily="18" charset="0"/>
              </a:rPr>
              <a:t>ossis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sphenoidalis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2)  Lesser wings (</a:t>
            </a:r>
            <a:r>
              <a:rPr lang="en-GB" altLang="en-US" sz="1600" dirty="0" err="1">
                <a:latin typeface="Book Antiqua" panose="02040602050305030304" pitchFamily="18" charset="0"/>
              </a:rPr>
              <a:t>alae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minores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 - </a:t>
            </a:r>
            <a:r>
              <a:rPr lang="en-GB" altLang="en-US" sz="1600" dirty="0">
                <a:latin typeface="Book Antiqua" panose="02040602050305030304" pitchFamily="18" charset="0"/>
              </a:rPr>
              <a:t>paired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Greater wings (</a:t>
            </a:r>
            <a:r>
              <a:rPr lang="en-GB" altLang="en-US" sz="1600" dirty="0" err="1">
                <a:latin typeface="Book Antiqua" panose="02040602050305030304" pitchFamily="18" charset="0"/>
              </a:rPr>
              <a:t>alae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majores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 – </a:t>
            </a:r>
            <a:r>
              <a:rPr lang="en-GB" altLang="en-US" sz="1600" dirty="0">
                <a:latin typeface="Book Antiqua" panose="02040602050305030304" pitchFamily="18" charset="0"/>
              </a:rPr>
              <a:t>paired </a:t>
            </a:r>
          </a:p>
          <a:p>
            <a:pPr eaLnBrk="1" hangingPunct="1"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</a:rPr>
              <a:t>	</a:t>
            </a:r>
            <a:r>
              <a:rPr lang="en-GB" altLang="en-US" sz="1600" dirty="0">
                <a:latin typeface="Book Antiqua" panose="02040602050305030304" pitchFamily="18" charset="0"/>
              </a:rPr>
              <a:t>4) </a:t>
            </a:r>
            <a:r>
              <a:rPr lang="en-GB" altLang="en-US" sz="1600" dirty="0" err="1">
                <a:latin typeface="Book Antiqua" panose="02040602050305030304" pitchFamily="18" charset="0"/>
              </a:rPr>
              <a:t>Pterygoid</a:t>
            </a:r>
            <a:r>
              <a:rPr lang="en-GB" altLang="en-US" sz="1600" dirty="0">
                <a:latin typeface="Book Antiqua" panose="02040602050305030304" pitchFamily="18" charset="0"/>
              </a:rPr>
              <a:t> process (</a:t>
            </a:r>
            <a:r>
              <a:rPr lang="en-GB" altLang="en-US" sz="1600" dirty="0" err="1">
                <a:latin typeface="Book Antiqua" panose="02040602050305030304" pitchFamily="18" charset="0"/>
              </a:rPr>
              <a:t>processus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pterygoidei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 - </a:t>
            </a:r>
            <a:r>
              <a:rPr lang="en-GB" altLang="en-US" sz="1600" dirty="0">
                <a:latin typeface="Book Antiqua" panose="02040602050305030304" pitchFamily="18" charset="0"/>
              </a:rPr>
              <a:t>paired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</a:t>
            </a:r>
            <a:endParaRPr lang="en-US" altLang="en-US" sz="1600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727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02" t="30000" r="23482" b="15625"/>
          <a:stretch>
            <a:fillRect/>
          </a:stretch>
        </p:blipFill>
        <p:spPr bwMode="auto">
          <a:xfrm>
            <a:off x="309563" y="2725738"/>
            <a:ext cx="4346575" cy="401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270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r="38644" b="38780"/>
          <a:stretch>
            <a:fillRect/>
          </a:stretch>
        </p:blipFill>
        <p:spPr bwMode="auto">
          <a:xfrm>
            <a:off x="4819650" y="3022600"/>
            <a:ext cx="4324350" cy="381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2710" name="Straight Arrow Connector 2"/>
          <p:cNvCxnSpPr>
            <a:cxnSpLocks noChangeShapeType="1"/>
          </p:cNvCxnSpPr>
          <p:nvPr/>
        </p:nvCxnSpPr>
        <p:spPr bwMode="auto">
          <a:xfrm>
            <a:off x="6156325" y="3789363"/>
            <a:ext cx="863600" cy="9413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711" name="Straight Arrow Connector 4"/>
          <p:cNvCxnSpPr>
            <a:cxnSpLocks noChangeShapeType="1"/>
          </p:cNvCxnSpPr>
          <p:nvPr/>
        </p:nvCxnSpPr>
        <p:spPr bwMode="auto">
          <a:xfrm flipH="1" flipV="1">
            <a:off x="7235825" y="5445125"/>
            <a:ext cx="1223963" cy="5048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t="17444" r="30624" b="7001"/>
          <a:stretch>
            <a:fillRect/>
          </a:stretch>
        </p:blipFill>
        <p:spPr bwMode="auto">
          <a:xfrm>
            <a:off x="2195736" y="0"/>
            <a:ext cx="5616624" cy="6954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602718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"/>
            <a:ext cx="8229600" cy="863600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Book Antiqua" panose="02040602050305030304" pitchFamily="18" charset="0"/>
              </a:rPr>
              <a:t>OS SPHENOIDALE (sphenoid bone</a:t>
            </a:r>
            <a:r>
              <a:rPr lang="sr-Cyrl-RS" altLang="en-US" sz="3200" dirty="0">
                <a:latin typeface="Book Antiqua" panose="02040602050305030304" pitchFamily="18" charset="0"/>
              </a:rPr>
              <a:t>)</a:t>
            </a:r>
            <a:endParaRPr lang="en-US" altLang="en-US" sz="3200" dirty="0">
              <a:latin typeface="Book Antiqua" panose="02040602050305030304" pitchFamily="18" charset="0"/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23925"/>
            <a:ext cx="9036050" cy="581744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</a:rPr>
              <a:t>1) </a:t>
            </a:r>
            <a:r>
              <a:rPr lang="en-GB" altLang="en-US" sz="1600" dirty="0">
                <a:latin typeface="Book Antiqua" panose="02040602050305030304" pitchFamily="18" charset="0"/>
              </a:rPr>
              <a:t>Body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>
                <a:latin typeface="Book Antiqua" panose="02040602050305030304" pitchFamily="18" charset="0"/>
              </a:rPr>
              <a:t>corpus </a:t>
            </a:r>
            <a:r>
              <a:rPr lang="en-GB" altLang="en-US" sz="1600" dirty="0" err="1">
                <a:latin typeface="Book Antiqua" panose="02040602050305030304" pitchFamily="18" charset="0"/>
              </a:rPr>
              <a:t>ossis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sphenoidalis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 - 6 </a:t>
            </a:r>
            <a:r>
              <a:rPr lang="en-GB" altLang="en-US" sz="1600" dirty="0">
                <a:latin typeface="Book Antiqua" panose="02040602050305030304" pitchFamily="18" charset="0"/>
              </a:rPr>
              <a:t>surfaces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anterior: part of the roof of nasal cavity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two holes – openings of </a:t>
            </a:r>
            <a:r>
              <a:rPr lang="en-GB" altLang="en-US" sz="1600" dirty="0" err="1">
                <a:latin typeface="Book Antiqua" panose="02040602050305030304" pitchFamily="18" charset="0"/>
              </a:rPr>
              <a:t>sphenoidal</a:t>
            </a:r>
            <a:r>
              <a:rPr lang="en-GB" altLang="en-US" sz="1600" dirty="0">
                <a:latin typeface="Book Antiqua" panose="02040602050305030304" pitchFamily="18" charset="0"/>
              </a:rPr>
              <a:t> sinus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inferior: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part of the roof of nasal cavity and 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pharynx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posterior: fused with occipital bone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2 lateral: parts of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fossa </a:t>
            </a:r>
            <a:r>
              <a:rPr lang="en-GB" altLang="en-US" sz="1600" dirty="0" err="1">
                <a:latin typeface="Book Antiqua" panose="02040602050305030304" pitchFamily="18" charset="0"/>
              </a:rPr>
              <a:t>crani</a:t>
            </a:r>
            <a:r>
              <a:rPr lang="en-GB" altLang="en-US" sz="1600" dirty="0">
                <a:latin typeface="Book Antiqua" panose="02040602050305030304" pitchFamily="18" charset="0"/>
              </a:rPr>
              <a:t> media;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there is groove named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sulcus </a:t>
            </a:r>
            <a:r>
              <a:rPr lang="en-GB" altLang="en-US" sz="1600" dirty="0" err="1">
                <a:latin typeface="Book Antiqua" panose="02040602050305030304" pitchFamily="18" charset="0"/>
              </a:rPr>
              <a:t>caroticus</a:t>
            </a:r>
            <a:r>
              <a:rPr lang="en-GB" altLang="en-US" sz="1600" dirty="0">
                <a:latin typeface="Book Antiqua" panose="02040602050305030304" pitchFamily="18" charset="0"/>
              </a:rPr>
              <a:t>,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through which passes the sinus </a:t>
            </a:r>
            <a:r>
              <a:rPr lang="en-GB" altLang="en-US" sz="1600" dirty="0" err="1">
                <a:latin typeface="Book Antiqua" panose="02040602050305030304" pitchFamily="18" charset="0"/>
              </a:rPr>
              <a:t>cavenosus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with a. </a:t>
            </a:r>
            <a:r>
              <a:rPr lang="en-GB" altLang="en-US" sz="1600" dirty="0" err="1">
                <a:latin typeface="Book Antiqua" panose="02040602050305030304" pitchFamily="18" charset="0"/>
              </a:rPr>
              <a:t>carotis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interna</a:t>
            </a:r>
            <a:endParaRPr lang="en-GB" altLang="en-US" sz="1600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600" dirty="0">
                <a:solidFill>
                  <a:srgbClr val="FF0000"/>
                </a:solidFill>
                <a:latin typeface="Book Antiqua" panose="02040602050305030304" pitchFamily="18" charset="0"/>
              </a:rPr>
              <a:t>	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superior: part of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fossa </a:t>
            </a:r>
            <a:r>
              <a:rPr lang="en-GB" altLang="en-US" sz="1600" dirty="0" err="1">
                <a:latin typeface="Book Antiqua" panose="02040602050305030304" pitchFamily="18" charset="0"/>
              </a:rPr>
              <a:t>crani</a:t>
            </a:r>
            <a:r>
              <a:rPr lang="en-GB" altLang="en-US" sz="1600" dirty="0">
                <a:latin typeface="Book Antiqua" panose="02040602050305030304" pitchFamily="18" charset="0"/>
              </a:rPr>
              <a:t> media</a:t>
            </a:r>
            <a:r>
              <a:rPr lang="sr-Cyrl-RS" altLang="en-US" sz="1600" dirty="0">
                <a:latin typeface="Book Antiqua" panose="02040602050305030304" pitchFamily="18" charset="0"/>
              </a:rPr>
              <a:t>; 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there is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fossa </a:t>
            </a:r>
            <a:r>
              <a:rPr lang="en-GB" altLang="en-US" sz="1600" dirty="0" err="1">
                <a:latin typeface="Book Antiqua" panose="02040602050305030304" pitchFamily="18" charset="0"/>
              </a:rPr>
              <a:t>hypophysialis</a:t>
            </a:r>
            <a:r>
              <a:rPr lang="en-GB" altLang="en-US" sz="1600" dirty="0">
                <a:latin typeface="Book Antiqua" panose="02040602050305030304" pitchFamily="18" charset="0"/>
              </a:rPr>
              <a:t> with </a:t>
            </a:r>
            <a:r>
              <a:rPr lang="en-GB" altLang="en-US" sz="1600" dirty="0" err="1">
                <a:latin typeface="Book Antiqua" panose="02040602050305030304" pitchFamily="18" charset="0"/>
              </a:rPr>
              <a:t>hypophysis</a:t>
            </a:r>
            <a:r>
              <a:rPr lang="en-GB" altLang="en-US" sz="1600" dirty="0">
                <a:latin typeface="Book Antiqua" panose="02040602050305030304" pitchFamily="18" charset="0"/>
              </a:rPr>
              <a:t>,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there is also sulcus </a:t>
            </a:r>
            <a:r>
              <a:rPr lang="en-GB" altLang="en-US" sz="1600" dirty="0" err="1">
                <a:latin typeface="Book Antiqua" panose="02040602050305030304" pitchFamily="18" charset="0"/>
              </a:rPr>
              <a:t>chiasmaticus</a:t>
            </a:r>
            <a:r>
              <a:rPr lang="en-GB" altLang="en-US" sz="1600" dirty="0">
                <a:latin typeface="Book Antiqua" panose="02040602050305030304" pitchFamily="18" charset="0"/>
              </a:rPr>
              <a:t> with 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crossing of the optic </a:t>
            </a:r>
            <a:r>
              <a:rPr lang="en-GB" altLang="en-US" sz="1600" dirty="0" err="1">
                <a:latin typeface="Book Antiqua" panose="02040602050305030304" pitchFamily="18" charset="0"/>
              </a:rPr>
              <a:t>nerv</a:t>
            </a:r>
            <a:endParaRPr lang="en-GB" altLang="en-US" sz="1600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2)  Lesser wings (</a:t>
            </a:r>
            <a:r>
              <a:rPr lang="en-GB" altLang="en-US" sz="1600" dirty="0" err="1">
                <a:latin typeface="Book Antiqua" panose="02040602050305030304" pitchFamily="18" charset="0"/>
              </a:rPr>
              <a:t>alae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minores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 - </a:t>
            </a:r>
            <a:r>
              <a:rPr lang="en-GB" altLang="en-US" sz="1600" dirty="0">
                <a:latin typeface="Book Antiqua" panose="02040602050305030304" pitchFamily="18" charset="0"/>
              </a:rPr>
              <a:t>paired</a:t>
            </a:r>
          </a:p>
          <a:p>
            <a:pPr eaLnBrk="1" hangingPunct="1"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	- in its root</a:t>
            </a:r>
            <a:r>
              <a:rPr lang="sr-Cyrl-RS" altLang="en-US" sz="1600" dirty="0">
                <a:latin typeface="Book Antiqua" panose="02040602050305030304" pitchFamily="18" charset="0"/>
              </a:rPr>
              <a:t>: </a:t>
            </a:r>
            <a:r>
              <a:rPr lang="en-GB" altLang="en-US" sz="1600" dirty="0" err="1">
                <a:latin typeface="Book Antiqua" panose="02040602050305030304" pitchFamily="18" charset="0"/>
              </a:rPr>
              <a:t>canalis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opticus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        (n. </a:t>
            </a:r>
            <a:r>
              <a:rPr lang="en-GB" altLang="en-US" sz="1600" dirty="0" err="1">
                <a:latin typeface="Book Antiqua" panose="02040602050305030304" pitchFamily="18" charset="0"/>
              </a:rPr>
              <a:t>opticus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and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a. </a:t>
            </a:r>
            <a:r>
              <a:rPr lang="en-GB" altLang="en-US" sz="1600" dirty="0" err="1">
                <a:latin typeface="Book Antiqua" panose="02040602050305030304" pitchFamily="18" charset="0"/>
              </a:rPr>
              <a:t>ophtalmica</a:t>
            </a:r>
            <a:r>
              <a:rPr lang="en-GB" altLang="en-US" sz="1600" dirty="0">
                <a:latin typeface="Book Antiqua" panose="02040602050305030304" pitchFamily="18" charset="0"/>
              </a:rPr>
              <a:t> run through this canal)</a:t>
            </a:r>
          </a:p>
          <a:p>
            <a:pPr eaLnBrk="1" hangingPunct="1"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3) Greater wings (</a:t>
            </a:r>
            <a:r>
              <a:rPr lang="en-GB" altLang="en-US" sz="1600" dirty="0" err="1">
                <a:latin typeface="Book Antiqua" panose="02040602050305030304" pitchFamily="18" charset="0"/>
              </a:rPr>
              <a:t>alae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majores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 - </a:t>
            </a:r>
            <a:r>
              <a:rPr lang="en-GB" altLang="en-US" sz="1600" dirty="0">
                <a:latin typeface="Book Antiqua" panose="02040602050305030304" pitchFamily="18" charset="0"/>
              </a:rPr>
              <a:t>paired</a:t>
            </a:r>
          </a:p>
          <a:p>
            <a:pPr eaLnBrk="1" hangingPunct="1"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</a:rPr>
              <a:t>	- </a:t>
            </a:r>
            <a:r>
              <a:rPr lang="en-GB" altLang="en-US" sz="1600" dirty="0">
                <a:latin typeface="Book Antiqua" panose="02040602050305030304" pitchFamily="18" charset="0"/>
              </a:rPr>
              <a:t>3 openings (holes) visible on each greater wing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а) </a:t>
            </a:r>
            <a:r>
              <a:rPr lang="en-GB" altLang="en-US" sz="1600" dirty="0">
                <a:latin typeface="Book Antiqua" panose="02040602050305030304" pitchFamily="18" charset="0"/>
              </a:rPr>
              <a:t>foramen </a:t>
            </a:r>
            <a:r>
              <a:rPr lang="en-GB" altLang="en-US" sz="1600" dirty="0" err="1">
                <a:latin typeface="Book Antiqua" panose="02040602050305030304" pitchFamily="18" charset="0"/>
              </a:rPr>
              <a:t>rotundum</a:t>
            </a:r>
            <a:r>
              <a:rPr lang="en-GB" altLang="en-US" sz="1600" dirty="0">
                <a:latin typeface="Book Antiqua" panose="02040602050305030304" pitchFamily="18" charset="0"/>
              </a:rPr>
              <a:t> (n. </a:t>
            </a:r>
            <a:r>
              <a:rPr lang="en-GB" altLang="en-US" sz="1600" dirty="0" err="1">
                <a:latin typeface="Book Antiqua" panose="02040602050305030304" pitchFamily="18" charset="0"/>
              </a:rPr>
              <a:t>maxillaris</a:t>
            </a:r>
            <a:r>
              <a:rPr lang="en-GB" altLang="en-US" sz="1600" dirty="0">
                <a:latin typeface="Book Antiqua" panose="02040602050305030304" pitchFamily="18" charset="0"/>
              </a:rPr>
              <a:t> runs through)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</a:t>
            </a:r>
            <a:r>
              <a:rPr lang="en-GB" altLang="en-US" sz="1600" dirty="0">
                <a:latin typeface="Book Antiqua" panose="02040602050305030304" pitchFamily="18" charset="0"/>
              </a:rPr>
              <a:t>b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r>
              <a:rPr lang="en-GB" altLang="en-US" sz="1600" dirty="0">
                <a:latin typeface="Book Antiqua" panose="02040602050305030304" pitchFamily="18" charset="0"/>
              </a:rPr>
              <a:t> foramen </a:t>
            </a:r>
            <a:r>
              <a:rPr lang="en-GB" altLang="en-US" sz="1600" dirty="0" err="1">
                <a:latin typeface="Book Antiqua" panose="02040602050305030304" pitchFamily="18" charset="0"/>
              </a:rPr>
              <a:t>ovale</a:t>
            </a:r>
            <a:r>
              <a:rPr lang="en-GB" altLang="en-US" sz="1600" dirty="0">
                <a:latin typeface="Book Antiqua" panose="02040602050305030304" pitchFamily="18" charset="0"/>
              </a:rPr>
              <a:t> (n. </a:t>
            </a:r>
            <a:r>
              <a:rPr lang="en-GB" altLang="en-US" sz="1600" dirty="0" err="1">
                <a:latin typeface="Book Antiqua" panose="02040602050305030304" pitchFamily="18" charset="0"/>
              </a:rPr>
              <a:t>mandibularis</a:t>
            </a:r>
            <a:r>
              <a:rPr lang="en-GB" altLang="en-US" sz="1600" dirty="0">
                <a:latin typeface="Book Antiqua" panose="02040602050305030304" pitchFamily="18" charset="0"/>
              </a:rPr>
              <a:t> runs through)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</a:t>
            </a:r>
            <a:r>
              <a:rPr lang="en-GB" altLang="en-US" sz="1600" dirty="0">
                <a:latin typeface="Book Antiqua" panose="02040602050305030304" pitchFamily="18" charset="0"/>
              </a:rPr>
              <a:t>c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r>
              <a:rPr lang="en-GB" altLang="en-US" sz="1600" dirty="0">
                <a:latin typeface="Book Antiqua" panose="02040602050305030304" pitchFamily="18" charset="0"/>
              </a:rPr>
              <a:t> foramen spinosum (a. </a:t>
            </a:r>
            <a:r>
              <a:rPr lang="en-GB" altLang="en-US" sz="1600" dirty="0" err="1">
                <a:latin typeface="Book Antiqua" panose="02040602050305030304" pitchFamily="18" charset="0"/>
              </a:rPr>
              <a:t>meningea</a:t>
            </a:r>
            <a:r>
              <a:rPr lang="en-GB" altLang="en-US" sz="1600" dirty="0">
                <a:latin typeface="Book Antiqua" panose="02040602050305030304" pitchFamily="18" charset="0"/>
              </a:rPr>
              <a:t> media runs through)</a:t>
            </a:r>
          </a:p>
          <a:p>
            <a:pPr eaLnBrk="1" hangingPunct="1">
              <a:buFontTx/>
              <a:buNone/>
            </a:pPr>
            <a:endParaRPr lang="en-GB" altLang="en-US" sz="1600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</a:t>
            </a:r>
            <a:endParaRPr lang="en-US" altLang="en-US" sz="1600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7373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2" t="14336" r="22890" b="6198"/>
          <a:stretch>
            <a:fillRect/>
          </a:stretch>
        </p:blipFill>
        <p:spPr bwMode="auto">
          <a:xfrm>
            <a:off x="4654550" y="900904"/>
            <a:ext cx="4572000" cy="375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3733" name="Text Box 4"/>
          <p:cNvSpPr txBox="1">
            <a:spLocks noChangeArrowheads="1"/>
          </p:cNvSpPr>
          <p:nvPr/>
        </p:nvSpPr>
        <p:spPr bwMode="auto">
          <a:xfrm>
            <a:off x="6889750" y="769938"/>
            <a:ext cx="1773238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400">
                <a:solidFill>
                  <a:srgbClr val="FF0000"/>
                </a:solidFill>
              </a:rPr>
              <a:t>OS SPHENOIDALE</a:t>
            </a:r>
          </a:p>
        </p:txBody>
      </p:sp>
      <p:sp>
        <p:nvSpPr>
          <p:cNvPr id="73734" name="Text Box 3"/>
          <p:cNvSpPr txBox="1">
            <a:spLocks noChangeArrowheads="1"/>
          </p:cNvSpPr>
          <p:nvPr/>
        </p:nvSpPr>
        <p:spPr bwMode="auto">
          <a:xfrm rot="-5400000">
            <a:off x="4826769" y="2238127"/>
            <a:ext cx="40005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400" dirty="0">
                <a:solidFill>
                  <a:srgbClr val="FF0000"/>
                </a:solidFill>
              </a:rPr>
              <a:t>OS OCCIPITALE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30" t="22879" r="15973" b="6346"/>
          <a:stretch>
            <a:fillRect/>
          </a:stretch>
        </p:blipFill>
        <p:spPr bwMode="auto">
          <a:xfrm>
            <a:off x="4311650" y="2133600"/>
            <a:ext cx="4727575" cy="313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475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0" t="17595" r="16583" b="8051"/>
          <a:stretch>
            <a:fillRect/>
          </a:stretch>
        </p:blipFill>
        <p:spPr bwMode="auto">
          <a:xfrm>
            <a:off x="0" y="2133600"/>
            <a:ext cx="4311650" cy="301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4756" name="Rectangle 2"/>
          <p:cNvSpPr txBox="1">
            <a:spLocks noChangeArrowheads="1"/>
          </p:cNvSpPr>
          <p:nvPr/>
        </p:nvSpPr>
        <p:spPr bwMode="auto">
          <a:xfrm>
            <a:off x="539750" y="4762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tx2"/>
                </a:solidFill>
                <a:latin typeface="Book Antiqua" panose="02040602050305030304" pitchFamily="18" charset="0"/>
              </a:rPr>
              <a:t>OS SPHENOIDALE (sphenoid bone</a:t>
            </a:r>
            <a:r>
              <a:rPr lang="sr-Cyrl-RS" altLang="en-US" dirty="0">
                <a:solidFill>
                  <a:schemeClr val="tx2"/>
                </a:solidFill>
                <a:latin typeface="Book Antiqua" panose="02040602050305030304" pitchFamily="18" charset="0"/>
              </a:rPr>
              <a:t>)</a:t>
            </a:r>
            <a:endParaRPr lang="en-US" altLang="en-US" dirty="0">
              <a:solidFill>
                <a:schemeClr val="tx2"/>
              </a:solidFill>
              <a:latin typeface="Book Antiqua" panose="02040602050305030304" pitchFamily="18" charset="0"/>
            </a:endParaRPr>
          </a:p>
        </p:txBody>
      </p:sp>
      <p:sp>
        <p:nvSpPr>
          <p:cNvPr id="74757" name="Rectangle 1"/>
          <p:cNvSpPr>
            <a:spLocks noChangeArrowheads="1"/>
          </p:cNvSpPr>
          <p:nvPr/>
        </p:nvSpPr>
        <p:spPr bwMode="auto">
          <a:xfrm>
            <a:off x="755650" y="911225"/>
            <a:ext cx="5832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Book Antiqua" panose="02040602050305030304" pitchFamily="18" charset="0"/>
              </a:rPr>
              <a:t>4) </a:t>
            </a:r>
            <a:r>
              <a:rPr lang="en-GB" altLang="en-US" dirty="0" err="1">
                <a:latin typeface="Book Antiqua" panose="02040602050305030304" pitchFamily="18" charset="0"/>
              </a:rPr>
              <a:t>Pterygoid</a:t>
            </a:r>
            <a:r>
              <a:rPr lang="en-GB" altLang="en-US" dirty="0">
                <a:latin typeface="Book Antiqua" panose="02040602050305030304" pitchFamily="18" charset="0"/>
              </a:rPr>
              <a:t> process (</a:t>
            </a:r>
            <a:r>
              <a:rPr lang="en-GB" altLang="en-US" dirty="0" err="1">
                <a:latin typeface="Book Antiqua" panose="02040602050305030304" pitchFamily="18" charset="0"/>
              </a:rPr>
              <a:t>processus</a:t>
            </a:r>
            <a:r>
              <a:rPr lang="en-GB" altLang="en-US" dirty="0">
                <a:latin typeface="Book Antiqua" panose="02040602050305030304" pitchFamily="18" charset="0"/>
              </a:rPr>
              <a:t> </a:t>
            </a:r>
            <a:r>
              <a:rPr lang="en-GB" altLang="en-US" dirty="0" err="1">
                <a:latin typeface="Book Antiqua" panose="02040602050305030304" pitchFamily="18" charset="0"/>
              </a:rPr>
              <a:t>pterygoidei</a:t>
            </a:r>
            <a:r>
              <a:rPr lang="en-GB" altLang="en-US" dirty="0">
                <a:latin typeface="Book Antiqua" panose="02040602050305030304" pitchFamily="18" charset="0"/>
              </a:rPr>
              <a:t>)</a:t>
            </a:r>
            <a:r>
              <a:rPr lang="sr-Cyrl-RS" altLang="en-US" dirty="0">
                <a:latin typeface="Book Antiqua" panose="02040602050305030304" pitchFamily="18" charset="0"/>
              </a:rPr>
              <a:t> - </a:t>
            </a:r>
            <a:r>
              <a:rPr lang="en-GB" altLang="en-US" dirty="0">
                <a:latin typeface="Book Antiqua" panose="02040602050305030304" pitchFamily="18" charset="0"/>
              </a:rPr>
              <a:t>paired</a:t>
            </a:r>
            <a:endParaRPr lang="en-GB" dirty="0"/>
          </a:p>
        </p:txBody>
      </p:sp>
      <p:cxnSp>
        <p:nvCxnSpPr>
          <p:cNvPr id="74758" name="Straight Arrow Connector 5"/>
          <p:cNvCxnSpPr>
            <a:cxnSpLocks noChangeShapeType="1"/>
          </p:cNvCxnSpPr>
          <p:nvPr/>
        </p:nvCxnSpPr>
        <p:spPr bwMode="auto">
          <a:xfrm flipH="1" flipV="1">
            <a:off x="1692275" y="4292600"/>
            <a:ext cx="142875" cy="115252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4759" name="Straight Arrow Connector 8"/>
          <p:cNvCxnSpPr>
            <a:cxnSpLocks noChangeShapeType="1"/>
          </p:cNvCxnSpPr>
          <p:nvPr/>
        </p:nvCxnSpPr>
        <p:spPr bwMode="auto">
          <a:xfrm flipH="1" flipV="1">
            <a:off x="6148388" y="4508500"/>
            <a:ext cx="142875" cy="115252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"/>
            <a:ext cx="8229600" cy="863600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Book Antiqua" panose="02040602050305030304" pitchFamily="18" charset="0"/>
              </a:rPr>
              <a:t>OS OCCIPITALE (occipital bone</a:t>
            </a:r>
            <a:r>
              <a:rPr lang="sr-Cyrl-RS" altLang="en-US" sz="3200" dirty="0">
                <a:latin typeface="Book Antiqua" panose="02040602050305030304" pitchFamily="18" charset="0"/>
              </a:rPr>
              <a:t>)</a:t>
            </a:r>
            <a:endParaRPr lang="en-US" altLang="en-US" sz="3200" dirty="0">
              <a:latin typeface="Book Antiqua" panose="02040602050305030304" pitchFamily="18" charset="0"/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13" y="1055688"/>
            <a:ext cx="9036050" cy="49974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Cyrl-RS" altLang="en-US" sz="1800" dirty="0">
                <a:latin typeface="Book Antiqua" panose="02040602050305030304" pitchFamily="18" charset="0"/>
              </a:rPr>
              <a:t>3 </a:t>
            </a:r>
            <a:r>
              <a:rPr lang="en-GB" altLang="en-US" sz="1800" dirty="0">
                <a:latin typeface="Book Antiqua" panose="02040602050305030304" pitchFamily="18" charset="0"/>
              </a:rPr>
              <a:t>main parts</a:t>
            </a:r>
            <a:r>
              <a:rPr lang="sr-Cyrl-RS" altLang="en-US" sz="1800" dirty="0">
                <a:latin typeface="Book Antiqua" panose="02040602050305030304" pitchFamily="18" charset="0"/>
              </a:rPr>
              <a:t>; </a:t>
            </a:r>
            <a:r>
              <a:rPr lang="en-GB" altLang="en-US" sz="1800" dirty="0">
                <a:latin typeface="Book Antiqua" panose="02040602050305030304" pitchFamily="18" charset="0"/>
              </a:rPr>
              <a:t>surround the opening foramen magnum: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	1) </a:t>
            </a:r>
            <a:r>
              <a:rPr lang="en-GB" altLang="en-US" sz="1800" dirty="0">
                <a:latin typeface="Book Antiqua" panose="02040602050305030304" pitchFamily="18" charset="0"/>
              </a:rPr>
              <a:t>pars </a:t>
            </a:r>
            <a:r>
              <a:rPr lang="en-GB" altLang="en-US" sz="1800" dirty="0" err="1">
                <a:latin typeface="Book Antiqua" panose="02040602050305030304" pitchFamily="18" charset="0"/>
              </a:rPr>
              <a:t>basilaris</a:t>
            </a:r>
            <a:r>
              <a:rPr lang="en-GB" altLang="en-US" sz="1800" dirty="0">
                <a:latin typeface="Book Antiqua" panose="02040602050305030304" pitchFamily="18" charset="0"/>
              </a:rPr>
              <a:t> (basilar part)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2) </a:t>
            </a:r>
            <a:r>
              <a:rPr lang="en-GB" altLang="en-US" sz="1800" dirty="0" err="1">
                <a:latin typeface="Book Antiqua" panose="02040602050305030304" pitchFamily="18" charset="0"/>
              </a:rPr>
              <a:t>partes</a:t>
            </a:r>
            <a:r>
              <a:rPr lang="en-GB" altLang="en-US" sz="1800" dirty="0">
                <a:latin typeface="Book Antiqua" panose="02040602050305030304" pitchFamily="18" charset="0"/>
              </a:rPr>
              <a:t> laterals (lateral part)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		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3) </a:t>
            </a:r>
            <a:r>
              <a:rPr lang="en-GB" altLang="en-US" sz="1800" dirty="0" err="1">
                <a:latin typeface="Book Antiqua" panose="02040602050305030304" pitchFamily="18" charset="0"/>
              </a:rPr>
              <a:t>squama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occipitalis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en-GB" altLang="en-US" sz="1800" dirty="0">
                <a:latin typeface="Book Antiqua" panose="02040602050305030304" pitchFamily="18" charset="0"/>
              </a:rPr>
              <a:t>squamous part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</a:t>
            </a:r>
            <a:endParaRPr lang="en-US" altLang="en-US" sz="1800" dirty="0">
              <a:latin typeface="Book Antiqua" panose="02040602050305030304" pitchFamily="18" charset="0"/>
            </a:endParaRPr>
          </a:p>
        </p:txBody>
      </p:sp>
      <p:pic>
        <p:nvPicPr>
          <p:cNvPr id="7680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2" t="14336" r="22890" b="6198"/>
          <a:stretch>
            <a:fillRect/>
          </a:stretch>
        </p:blipFill>
        <p:spPr bwMode="auto">
          <a:xfrm>
            <a:off x="2339975" y="2924175"/>
            <a:ext cx="4279900" cy="351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6805" name="Text Box 3"/>
          <p:cNvSpPr txBox="1">
            <a:spLocks noChangeArrowheads="1"/>
          </p:cNvSpPr>
          <p:nvPr/>
        </p:nvSpPr>
        <p:spPr bwMode="auto">
          <a:xfrm rot="-5400000">
            <a:off x="1152525" y="3917950"/>
            <a:ext cx="4572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>
                <a:solidFill>
                  <a:srgbClr val="FF0000"/>
                </a:solidFill>
              </a:rPr>
              <a:t>OS OCCIPITALE</a:t>
            </a:r>
          </a:p>
        </p:txBody>
      </p:sp>
      <p:sp>
        <p:nvSpPr>
          <p:cNvPr id="76806" name="TextBox 2"/>
          <p:cNvSpPr txBox="1">
            <a:spLocks noChangeArrowheads="1"/>
          </p:cNvSpPr>
          <p:nvPr/>
        </p:nvSpPr>
        <p:spPr bwMode="auto">
          <a:xfrm>
            <a:off x="4535488" y="4314825"/>
            <a:ext cx="3127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6807" name="TextBox 7"/>
          <p:cNvSpPr txBox="1">
            <a:spLocks noChangeArrowheads="1"/>
          </p:cNvSpPr>
          <p:nvPr/>
        </p:nvSpPr>
        <p:spPr bwMode="auto">
          <a:xfrm>
            <a:off x="4010025" y="4314825"/>
            <a:ext cx="314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6808" name="TextBox 8"/>
          <p:cNvSpPr txBox="1">
            <a:spLocks noChangeArrowheads="1"/>
          </p:cNvSpPr>
          <p:nvPr/>
        </p:nvSpPr>
        <p:spPr bwMode="auto">
          <a:xfrm>
            <a:off x="2725738" y="4737100"/>
            <a:ext cx="312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>
                <a:solidFill>
                  <a:srgbClr val="FF0000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"/>
            <a:ext cx="8229600" cy="863600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Book Antiqua" panose="02040602050305030304" pitchFamily="18" charset="0"/>
              </a:rPr>
              <a:t>OS OCCIPITALE (occipital bone</a:t>
            </a:r>
            <a:r>
              <a:rPr lang="sr-Cyrl-RS" altLang="en-US" sz="3200" dirty="0">
                <a:latin typeface="Book Antiqua" panose="02040602050305030304" pitchFamily="18" charset="0"/>
              </a:rPr>
              <a:t>)</a:t>
            </a:r>
            <a:endParaRPr lang="en-US" altLang="en-US" sz="3200" dirty="0">
              <a:latin typeface="Book Antiqua" panose="02040602050305030304" pitchFamily="18" charset="0"/>
            </a:endParaRP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4452" y="764704"/>
            <a:ext cx="9148451" cy="4997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1) </a:t>
            </a:r>
            <a:r>
              <a:rPr lang="en-GB" altLang="en-US" sz="1800" dirty="0">
                <a:latin typeface="Book Antiqua" panose="02040602050305030304" pitchFamily="18" charset="0"/>
              </a:rPr>
              <a:t>pars </a:t>
            </a:r>
            <a:r>
              <a:rPr lang="en-GB" altLang="en-US" sz="1800" dirty="0" err="1">
                <a:latin typeface="Book Antiqua" panose="02040602050305030304" pitchFamily="18" charset="0"/>
              </a:rPr>
              <a:t>basilaris</a:t>
            </a:r>
            <a:r>
              <a:rPr lang="en-GB" altLang="en-US" sz="1800" dirty="0">
                <a:latin typeface="Book Antiqua" panose="02040602050305030304" pitchFamily="18" charset="0"/>
              </a:rPr>
              <a:t> (basilar part)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- joined with the body of the sphenoid bone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- </a:t>
            </a:r>
            <a:r>
              <a:rPr lang="en-GB" altLang="en-US" sz="1800" dirty="0">
                <a:latin typeface="Book Antiqua" panose="02040602050305030304" pitchFamily="18" charset="0"/>
              </a:rPr>
              <a:t>superior surface</a:t>
            </a:r>
            <a:r>
              <a:rPr lang="sr-Cyrl-RS" altLang="en-US" sz="1800" dirty="0">
                <a:latin typeface="Book Antiqua" panose="02040602050305030304" pitchFamily="18" charset="0"/>
              </a:rPr>
              <a:t>: </a:t>
            </a:r>
            <a:r>
              <a:rPr lang="en-GB" altLang="en-US" sz="1800" dirty="0">
                <a:latin typeface="Book Antiqua" panose="02040602050305030304" pitchFamily="18" charset="0"/>
              </a:rPr>
              <a:t>shallow depression named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clivus</a:t>
            </a:r>
            <a:r>
              <a:rPr lang="en-GB" altLang="en-US" sz="1800" dirty="0">
                <a:latin typeface="Book Antiqua" panose="02040602050305030304" pitchFamily="18" charset="0"/>
              </a:rPr>
              <a:t> (brainstem is located here)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- inferior surface</a:t>
            </a:r>
            <a:r>
              <a:rPr lang="sr-Cyrl-RS" altLang="en-US" sz="1800" dirty="0">
                <a:latin typeface="Book Antiqua" panose="02040602050305030304" pitchFamily="18" charset="0"/>
              </a:rPr>
              <a:t>: </a:t>
            </a:r>
            <a:r>
              <a:rPr lang="en-GB" altLang="en-US" sz="1800" dirty="0">
                <a:latin typeface="Book Antiqua" panose="02040602050305030304" pitchFamily="18" charset="0"/>
              </a:rPr>
              <a:t>part of the pharyngeal roof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2) </a:t>
            </a:r>
            <a:r>
              <a:rPr lang="en-GB" altLang="en-US" sz="1800" dirty="0" err="1">
                <a:latin typeface="Book Antiqua" panose="02040602050305030304" pitchFamily="18" charset="0"/>
              </a:rPr>
              <a:t>partes</a:t>
            </a:r>
            <a:r>
              <a:rPr lang="en-GB" altLang="en-US" sz="1800" dirty="0">
                <a:latin typeface="Book Antiqua" panose="02040602050305030304" pitchFamily="18" charset="0"/>
              </a:rPr>
              <a:t> laterals (lateral parts)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		- </a:t>
            </a:r>
            <a:r>
              <a:rPr lang="en-GB" altLang="en-US" sz="1800" dirty="0" err="1">
                <a:latin typeface="Book Antiqua" panose="02040602050305030304" pitchFamily="18" charset="0"/>
              </a:rPr>
              <a:t>canalis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nervi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hypoglossi</a:t>
            </a:r>
            <a:r>
              <a:rPr lang="en-GB" altLang="en-US" sz="1800" dirty="0">
                <a:latin typeface="Book Antiqua" panose="02040602050305030304" pitchFamily="18" charset="0"/>
              </a:rPr>
              <a:t> (transmits n. </a:t>
            </a:r>
            <a:r>
              <a:rPr lang="en-GB" altLang="en-US" sz="1800" dirty="0" err="1">
                <a:latin typeface="Book Antiqua" panose="02040602050305030304" pitchFamily="18" charset="0"/>
              </a:rPr>
              <a:t>hypoglossus</a:t>
            </a:r>
            <a:r>
              <a:rPr lang="en-GB" altLang="en-US" sz="1800" dirty="0">
                <a:latin typeface="Book Antiqua" panose="02040602050305030304" pitchFamily="18" charset="0"/>
              </a:rPr>
              <a:t> 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- lateral part of occipital bone with the petrous part of temporal bone border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 important opening of the scull </a:t>
            </a: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foramen </a:t>
            </a:r>
            <a:r>
              <a:rPr lang="en-GB" altLang="en-US" sz="1800" dirty="0" err="1">
                <a:latin typeface="Book Antiqua" panose="02040602050305030304" pitchFamily="18" charset="0"/>
              </a:rPr>
              <a:t>jugulare</a:t>
            </a:r>
            <a:r>
              <a:rPr lang="en-GB" altLang="en-US" sz="1800" dirty="0">
                <a:latin typeface="Book Antiqua" panose="02040602050305030304" pitchFamily="18" charset="0"/>
              </a:rPr>
              <a:t> (transmit 9</a:t>
            </a:r>
            <a:r>
              <a:rPr lang="en-GB" altLang="en-US" sz="1800" baseline="30000" dirty="0">
                <a:latin typeface="Book Antiqua" panose="02040602050305030304" pitchFamily="18" charset="0"/>
              </a:rPr>
              <a:t>th</a:t>
            </a:r>
            <a:r>
              <a:rPr lang="en-GB" altLang="en-US" sz="1800" dirty="0">
                <a:latin typeface="Book Antiqua" panose="02040602050305030304" pitchFamily="18" charset="0"/>
              </a:rPr>
              <a:t>, 10</a:t>
            </a:r>
            <a:r>
              <a:rPr lang="en-GB" altLang="en-US" sz="1800" baseline="30000" dirty="0">
                <a:latin typeface="Book Antiqua" panose="02040602050305030304" pitchFamily="18" charset="0"/>
              </a:rPr>
              <a:t>th</a:t>
            </a:r>
            <a:r>
              <a:rPr lang="en-GB" altLang="en-US" sz="1800" dirty="0">
                <a:latin typeface="Book Antiqua" panose="02040602050305030304" pitchFamily="18" charset="0"/>
              </a:rPr>
              <a:t>, 11</a:t>
            </a:r>
            <a:r>
              <a:rPr lang="en-GB" altLang="en-US" sz="1800" baseline="30000" dirty="0">
                <a:latin typeface="Book Antiqua" panose="02040602050305030304" pitchFamily="18" charset="0"/>
              </a:rPr>
              <a:t>th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 cranial nerves and the v. </a:t>
            </a:r>
            <a:r>
              <a:rPr lang="en-GB" altLang="en-US" sz="1800" dirty="0" err="1">
                <a:latin typeface="Book Antiqua" panose="02040602050305030304" pitchFamily="18" charset="0"/>
              </a:rPr>
              <a:t>jugularis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interna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- </a:t>
            </a:r>
            <a:r>
              <a:rPr lang="en-GB" altLang="en-US" sz="1800" dirty="0">
                <a:latin typeface="Book Antiqua" panose="02040602050305030304" pitchFamily="18" charset="0"/>
              </a:rPr>
              <a:t>on inferior surface of each lateral part is </a:t>
            </a:r>
            <a:r>
              <a:rPr lang="en-GB" altLang="en-US" sz="1800" dirty="0" err="1">
                <a:latin typeface="Book Antiqua" panose="02040602050305030304" pitchFamily="18" charset="0"/>
              </a:rPr>
              <a:t>condyl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 err="1">
                <a:latin typeface="Book Antiqua" panose="02040602050305030304" pitchFamily="18" charset="0"/>
              </a:rPr>
              <a:t>condylus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occipitalis</a:t>
            </a:r>
            <a:r>
              <a:rPr lang="en-GB" altLang="en-US" sz="1800" dirty="0">
                <a:latin typeface="Book Antiqua" panose="02040602050305030304" pitchFamily="18" charset="0"/>
              </a:rPr>
              <a:t>) –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articulate surface for the joint wit atlas (the 1</a:t>
            </a:r>
            <a:r>
              <a:rPr lang="en-GB" altLang="en-US" sz="1800" baseline="30000" dirty="0">
                <a:latin typeface="Book Antiqua" panose="02040602050305030304" pitchFamily="18" charset="0"/>
              </a:rPr>
              <a:t>st</a:t>
            </a:r>
            <a:r>
              <a:rPr lang="en-GB" altLang="en-US" sz="1800" dirty="0">
                <a:latin typeface="Book Antiqua" panose="02040602050305030304" pitchFamily="18" charset="0"/>
              </a:rPr>
              <a:t> cervical vertebra), forming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</a:t>
            </a:r>
            <a:r>
              <a:rPr lang="en-GB" altLang="en-US" sz="1800" dirty="0" err="1">
                <a:latin typeface="Book Antiqua" panose="02040602050305030304" pitchFamily="18" charset="0"/>
              </a:rPr>
              <a:t>atlantooccipital</a:t>
            </a:r>
            <a:r>
              <a:rPr lang="en-GB" altLang="en-US" sz="1800" dirty="0">
                <a:latin typeface="Book Antiqua" panose="02040602050305030304" pitchFamily="18" charset="0"/>
              </a:rPr>
              <a:t> joint </a:t>
            </a:r>
          </a:p>
        </p:txBody>
      </p:sp>
      <p:pic>
        <p:nvPicPr>
          <p:cNvPr id="7782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2" t="14336" r="22890" b="6198"/>
          <a:stretch>
            <a:fillRect/>
          </a:stretch>
        </p:blipFill>
        <p:spPr bwMode="auto">
          <a:xfrm>
            <a:off x="17463" y="3646651"/>
            <a:ext cx="3906465" cy="320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782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8" t="11594" r="21042" b="10175"/>
          <a:stretch>
            <a:fillRect/>
          </a:stretch>
        </p:blipFill>
        <p:spPr bwMode="auto">
          <a:xfrm>
            <a:off x="4809357" y="3356992"/>
            <a:ext cx="4045408" cy="3410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"/>
            <a:ext cx="8229600" cy="863600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Book Antiqua" panose="02040602050305030304" pitchFamily="18" charset="0"/>
              </a:rPr>
              <a:t>OS OCCIPITALE (occipital bone</a:t>
            </a:r>
            <a:r>
              <a:rPr lang="sr-Cyrl-RS" altLang="en-US" sz="3200" dirty="0">
                <a:latin typeface="Book Antiqua" panose="02040602050305030304" pitchFamily="18" charset="0"/>
              </a:rPr>
              <a:t>)</a:t>
            </a:r>
            <a:endParaRPr lang="en-US" altLang="en-US" sz="3200" dirty="0">
              <a:latin typeface="Book Antiqua" panose="02040602050305030304" pitchFamily="18" charset="0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13" y="1055688"/>
            <a:ext cx="9036050" cy="4997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3) </a:t>
            </a:r>
            <a:r>
              <a:rPr lang="en-GB" altLang="en-US" sz="1800" dirty="0" err="1">
                <a:latin typeface="Book Antiqua" panose="02040602050305030304" pitchFamily="18" charset="0"/>
              </a:rPr>
              <a:t>squama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occipitalis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en-GB" altLang="en-US" sz="1800" dirty="0">
                <a:latin typeface="Book Antiqua" panose="02040602050305030304" pitchFamily="18" charset="0"/>
              </a:rPr>
              <a:t>squamous part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- </a:t>
            </a:r>
            <a:r>
              <a:rPr lang="en-GB" altLang="en-US" sz="1800" dirty="0">
                <a:latin typeface="Book Antiqua" panose="02040602050305030304" pitchFamily="18" charset="0"/>
              </a:rPr>
              <a:t>inner surface forms the base of posterior cranial fossa; there are grooves for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 the venous sinuses and prominence – internal occipital protuberance 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 (</a:t>
            </a:r>
            <a:r>
              <a:rPr lang="en-GB" altLang="en-US" sz="1800" dirty="0" err="1">
                <a:latin typeface="Book Antiqua" panose="02040602050305030304" pitchFamily="18" charset="0"/>
              </a:rPr>
              <a:t>protuberantia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occipitalis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interna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- </a:t>
            </a:r>
            <a:r>
              <a:rPr lang="en-GB" altLang="en-US" sz="1800" dirty="0">
                <a:latin typeface="Book Antiqua" panose="02040602050305030304" pitchFamily="18" charset="0"/>
              </a:rPr>
              <a:t>outer surface is the place of the origin and insertion of various muscles and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 there is prominence named </a:t>
            </a:r>
            <a:r>
              <a:rPr lang="en-GB" altLang="en-US" sz="1800" dirty="0" err="1">
                <a:latin typeface="Book Antiqua" panose="02040602050305030304" pitchFamily="18" charset="0"/>
              </a:rPr>
              <a:t>protuberantia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occipitalis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externa</a:t>
            </a:r>
            <a:endParaRPr lang="en-US" altLang="en-US" sz="1800" dirty="0">
              <a:latin typeface="Book Antiqua" panose="02040602050305030304" pitchFamily="18" charset="0"/>
            </a:endParaRPr>
          </a:p>
        </p:txBody>
      </p:sp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10902" r="20944" b="7359"/>
          <a:stretch>
            <a:fillRect/>
          </a:stretch>
        </p:blipFill>
        <p:spPr bwMode="auto">
          <a:xfrm>
            <a:off x="395288" y="2781300"/>
            <a:ext cx="4310062" cy="366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88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78" t="11594" r="21042" b="10175"/>
          <a:stretch>
            <a:fillRect/>
          </a:stretch>
        </p:blipFill>
        <p:spPr bwMode="auto">
          <a:xfrm>
            <a:off x="4643438" y="2924175"/>
            <a:ext cx="4303712" cy="363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20650"/>
            <a:ext cx="8229600" cy="863600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Book Antiqua" panose="02040602050305030304" pitchFamily="18" charset="0"/>
              </a:rPr>
              <a:t>OS PARIETALE (parietal bone</a:t>
            </a:r>
            <a:r>
              <a:rPr lang="sr-Cyrl-RS" altLang="en-US" sz="3200" dirty="0">
                <a:latin typeface="Book Antiqua" panose="02040602050305030304" pitchFamily="18" charset="0"/>
              </a:rPr>
              <a:t>)</a:t>
            </a:r>
            <a:endParaRPr lang="en-US" altLang="en-US" sz="3200" dirty="0">
              <a:latin typeface="Book Antiqua" panose="02040602050305030304" pitchFamily="18" charset="0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" y="1274763"/>
            <a:ext cx="9037638" cy="2303462"/>
          </a:xfrm>
        </p:spPr>
        <p:txBody>
          <a:bodyPr/>
          <a:lstStyle/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Paired, roughly quadrilateral bone</a:t>
            </a:r>
            <a:r>
              <a:rPr lang="sr-Cyrl-RS" altLang="en-US" sz="1800" dirty="0">
                <a:latin typeface="Book Antiqua" panose="02040602050305030304" pitchFamily="18" charset="0"/>
              </a:rPr>
              <a:t>; </a:t>
            </a:r>
            <a:r>
              <a:rPr lang="en-GB" altLang="en-US" sz="1800" dirty="0">
                <a:latin typeface="Book Antiqua" panose="02040602050305030304" pitchFamily="18" charset="0"/>
              </a:rPr>
              <a:t>forms the side and the roof of the cranium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- </a:t>
            </a:r>
            <a:r>
              <a:rPr lang="en-GB" altLang="en-US" sz="1800" dirty="0">
                <a:latin typeface="Book Antiqua" panose="02040602050305030304" pitchFamily="18" charset="0"/>
              </a:rPr>
              <a:t>on the inner surface, there are grooves for middle meningeal artery (a. </a:t>
            </a:r>
            <a:r>
              <a:rPr lang="en-GB" altLang="en-US" sz="1800" dirty="0" err="1">
                <a:latin typeface="Book Antiqua" panose="02040602050305030304" pitchFamily="18" charset="0"/>
              </a:rPr>
              <a:t>meningea</a:t>
            </a:r>
            <a:r>
              <a:rPr lang="en-GB" altLang="en-US" sz="1800" dirty="0">
                <a:latin typeface="Book Antiqua" panose="02040602050305030304" pitchFamily="18" charset="0"/>
              </a:rPr>
              <a:t> media) and its branches 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and for one of the venous sinuses named sinus </a:t>
            </a:r>
            <a:r>
              <a:rPr lang="en-GB" altLang="en-US" sz="1800" dirty="0" err="1">
                <a:latin typeface="Book Antiqua" panose="02040602050305030304" pitchFamily="18" charset="0"/>
              </a:rPr>
              <a:t>sagitalis</a:t>
            </a:r>
            <a:r>
              <a:rPr lang="en-GB" altLang="en-US" sz="1800" dirty="0">
                <a:latin typeface="Book Antiqua" panose="02040602050305030304" pitchFamily="18" charset="0"/>
              </a:rPr>
              <a:t> superior</a:t>
            </a:r>
          </a:p>
          <a:p>
            <a:pPr marL="0" indent="0" eaLnBrk="1" hangingPunct="1">
              <a:buNone/>
            </a:pPr>
            <a:endParaRPr lang="sr-Cyrl-RS" altLang="en-US" sz="1800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r="37468" b="37210"/>
          <a:stretch>
            <a:fillRect/>
          </a:stretch>
        </p:blipFill>
        <p:spPr bwMode="auto">
          <a:xfrm>
            <a:off x="3276600" y="2133600"/>
            <a:ext cx="5324475" cy="459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"/>
            <a:ext cx="8229600" cy="865188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Book Antiqua" panose="02040602050305030304" pitchFamily="18" charset="0"/>
              </a:rPr>
              <a:t>OS TEMPORALE (temporal bone</a:t>
            </a:r>
            <a:r>
              <a:rPr lang="sr-Cyrl-RS" altLang="en-US" sz="3200" dirty="0">
                <a:latin typeface="Book Antiqua" panose="02040602050305030304" pitchFamily="18" charset="0"/>
              </a:rPr>
              <a:t>)</a:t>
            </a:r>
            <a:endParaRPr lang="en-US" altLang="en-US" sz="3200" dirty="0">
              <a:latin typeface="Book Antiqua" panose="02040602050305030304" pitchFamily="18" charset="0"/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764704"/>
            <a:ext cx="9036050" cy="49974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Cyrl-RS" altLang="en-US" sz="1600" dirty="0">
                <a:latin typeface="Book Antiqua" panose="02040602050305030304" pitchFamily="18" charset="0"/>
              </a:rPr>
              <a:t>3 </a:t>
            </a:r>
            <a:r>
              <a:rPr lang="en-GB" altLang="en-US" sz="1600" dirty="0">
                <a:latin typeface="Book Antiqua" panose="02040602050305030304" pitchFamily="18" charset="0"/>
              </a:rPr>
              <a:t>major parts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</a:rPr>
              <a:t>	1) </a:t>
            </a:r>
            <a:r>
              <a:rPr lang="en-GB" altLang="en-US" sz="1600" b="1" dirty="0">
                <a:latin typeface="Book Antiqua" panose="02040602050305030304" pitchFamily="18" charset="0"/>
              </a:rPr>
              <a:t>pars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squamosa</a:t>
            </a:r>
            <a:r>
              <a:rPr lang="en-GB" altLang="en-US" sz="1600" dirty="0">
                <a:latin typeface="Book Antiqua" panose="02040602050305030304" pitchFamily="18" charset="0"/>
              </a:rPr>
              <a:t> (squamous part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	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2) </a:t>
            </a:r>
            <a:r>
              <a:rPr lang="en-GB" altLang="en-US" sz="1600" b="1" dirty="0">
                <a:latin typeface="Book Antiqua" panose="02040602050305030304" pitchFamily="18" charset="0"/>
              </a:rPr>
              <a:t>pars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petrosa</a:t>
            </a:r>
            <a:r>
              <a:rPr lang="en-GB" altLang="en-US" sz="1600" dirty="0">
                <a:latin typeface="Book Antiqua" panose="02040602050305030304" pitchFamily="18" charset="0"/>
              </a:rPr>
              <a:t> (petrous part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</a:rPr>
              <a:t>	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</a:t>
            </a:r>
            <a:r>
              <a:rPr lang="en-GB" altLang="en-US" sz="1600" b="1" dirty="0">
                <a:latin typeface="Book Antiqua" panose="02040602050305030304" pitchFamily="18" charset="0"/>
              </a:rPr>
              <a:t>pars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tympanica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(tympanic part)</a:t>
            </a:r>
            <a:br>
              <a:rPr lang="sr-Cyrl-RS" altLang="en-US" sz="1400" dirty="0">
                <a:latin typeface="Book Antiqua" panose="02040602050305030304" pitchFamily="18" charset="0"/>
              </a:rPr>
            </a:br>
            <a:r>
              <a:rPr lang="sr-Cyrl-RS" altLang="en-US" sz="1400" dirty="0">
                <a:latin typeface="Book Antiqua" panose="02040602050305030304" pitchFamily="18" charset="0"/>
              </a:rPr>
              <a:t>	</a:t>
            </a:r>
            <a:endParaRPr lang="en-GB" altLang="en-US" sz="1400" dirty="0">
              <a:latin typeface="Book Antiqua" panose="02040602050305030304" pitchFamily="18" charset="0"/>
            </a:endParaRPr>
          </a:p>
        </p:txBody>
      </p:sp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3" t="14366" r="59750" b="42747"/>
          <a:stretch>
            <a:fillRect/>
          </a:stretch>
        </p:blipFill>
        <p:spPr bwMode="auto">
          <a:xfrm>
            <a:off x="5732463" y="852488"/>
            <a:ext cx="3041650" cy="392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090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50" t="22089" r="25958" b="5112"/>
          <a:stretch>
            <a:fillRect/>
          </a:stretch>
        </p:blipFill>
        <p:spPr bwMode="auto">
          <a:xfrm>
            <a:off x="447675" y="2492375"/>
            <a:ext cx="4902200" cy="424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47625"/>
            <a:ext cx="8229600" cy="865188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Book Antiqua" panose="02040602050305030304" pitchFamily="18" charset="0"/>
              </a:rPr>
              <a:t>OS TEMPORALE (temporal bone</a:t>
            </a:r>
            <a:r>
              <a:rPr lang="sr-Cyrl-RS" altLang="en-US" sz="3200" dirty="0">
                <a:latin typeface="Book Antiqua" panose="02040602050305030304" pitchFamily="18" charset="0"/>
              </a:rPr>
              <a:t>)</a:t>
            </a:r>
            <a:endParaRPr lang="en-US" altLang="en-US" sz="3200" dirty="0">
              <a:latin typeface="Book Antiqua" panose="02040602050305030304" pitchFamily="18" charset="0"/>
            </a:endParaRP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513" y="676275"/>
            <a:ext cx="9036050" cy="499745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sr-Cyrl-RS" altLang="en-US" sz="14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r-Cyrl-RS" altLang="en-US" sz="1400" dirty="0">
                <a:latin typeface="Book Antiqua" panose="02040602050305030304" pitchFamily="18" charset="0"/>
              </a:rPr>
              <a:t>	1) </a:t>
            </a:r>
            <a:r>
              <a:rPr lang="en-GB" altLang="en-US" sz="1400" b="1" dirty="0">
                <a:latin typeface="Book Antiqua" panose="02040602050305030304" pitchFamily="18" charset="0"/>
              </a:rPr>
              <a:t>pars </a:t>
            </a:r>
            <a:r>
              <a:rPr lang="en-GB" altLang="en-US" sz="1400" b="1" dirty="0" err="1">
                <a:latin typeface="Book Antiqua" panose="02040602050305030304" pitchFamily="18" charset="0"/>
              </a:rPr>
              <a:t>squamosa</a:t>
            </a:r>
            <a:r>
              <a:rPr lang="en-GB" altLang="en-US" sz="1400" dirty="0">
                <a:latin typeface="Book Antiqua" panose="02040602050305030304" pitchFamily="18" charset="0"/>
              </a:rPr>
              <a:t> (squamous part</a:t>
            </a:r>
            <a:r>
              <a:rPr lang="sr-Cyrl-RS" altLang="en-US" sz="1400" dirty="0">
                <a:latin typeface="Book Antiqua" panose="02040602050305030304" pitchFamily="18" charset="0"/>
              </a:rPr>
              <a:t>)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	- outer surface</a:t>
            </a:r>
            <a:r>
              <a:rPr lang="sr-Cyrl-RS" altLang="en-US" sz="1400" dirty="0">
                <a:latin typeface="Book Antiqua" panose="02040602050305030304" pitchFamily="18" charset="0"/>
              </a:rPr>
              <a:t>:</a:t>
            </a:r>
            <a:br>
              <a:rPr lang="sr-Cyrl-RS" altLang="en-US" sz="1400" dirty="0">
                <a:latin typeface="Book Antiqua" panose="02040602050305030304" pitchFamily="18" charset="0"/>
              </a:rPr>
            </a:br>
            <a:r>
              <a:rPr lang="sr-Cyrl-RS" altLang="en-US" sz="1400" dirty="0">
                <a:latin typeface="Book Antiqua" panose="02040602050305030304" pitchFamily="18" charset="0"/>
              </a:rPr>
              <a:t>		- </a:t>
            </a:r>
            <a:r>
              <a:rPr lang="en-GB" altLang="en-US" sz="1400" dirty="0">
                <a:latin typeface="Book Antiqua" panose="02040602050305030304" pitchFamily="18" charset="0"/>
              </a:rPr>
              <a:t>fossa </a:t>
            </a:r>
            <a:r>
              <a:rPr lang="en-GB" altLang="en-US" sz="1400" dirty="0" err="1">
                <a:latin typeface="Book Antiqua" panose="02040602050305030304" pitchFamily="18" charset="0"/>
              </a:rPr>
              <a:t>mandibularis</a:t>
            </a:r>
            <a:r>
              <a:rPr lang="en-GB" altLang="en-US" sz="1400" dirty="0">
                <a:latin typeface="Book Antiqua" panose="02040602050305030304" pitchFamily="18" charset="0"/>
              </a:rPr>
              <a:t> (mandibular fossa)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		- </a:t>
            </a:r>
            <a:r>
              <a:rPr lang="en-GB" altLang="en-US" sz="1400" dirty="0" err="1">
                <a:latin typeface="Book Antiqua" panose="02040602050305030304" pitchFamily="18" charset="0"/>
              </a:rPr>
              <a:t>processus</a:t>
            </a:r>
            <a:r>
              <a:rPr lang="en-GB" altLang="en-US" sz="1400" dirty="0">
                <a:latin typeface="Book Antiqua" panose="02040602050305030304" pitchFamily="18" charset="0"/>
              </a:rPr>
              <a:t> zygomaticus (zygomatic process)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parts of mandibular fossa and zygomatic process, articulate with mandible and form temporomandibular joint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GB" altLang="en-US" sz="1400" dirty="0">
                <a:latin typeface="Book Antiqua" panose="02040602050305030304" pitchFamily="18" charset="0"/>
              </a:rPr>
              <a:t>			</a:t>
            </a:r>
            <a:r>
              <a:rPr lang="sr-Cyrl-RS" altLang="en-US" sz="1400" dirty="0">
                <a:latin typeface="Book Antiqua" panose="02040602050305030304" pitchFamily="18" charset="0"/>
              </a:rPr>
              <a:t>- </a:t>
            </a:r>
            <a:r>
              <a:rPr lang="en-GB" altLang="en-US" sz="1400" dirty="0">
                <a:latin typeface="Book Antiqua" panose="02040602050305030304" pitchFamily="18" charset="0"/>
              </a:rPr>
              <a:t>forms the superior and posterior side of external auditory opening and external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                                   auditory meatus of external ear (</a:t>
            </a:r>
            <a:r>
              <a:rPr lang="en-GB" altLang="en-US" sz="1400" dirty="0" err="1">
                <a:latin typeface="Book Antiqua" panose="02040602050305030304" pitchFamily="18" charset="0"/>
              </a:rPr>
              <a:t>porus</a:t>
            </a:r>
            <a:r>
              <a:rPr lang="en-GB" altLang="en-US" sz="1400" dirty="0">
                <a:latin typeface="Book Antiqua" panose="02040602050305030304" pitchFamily="18" charset="0"/>
              </a:rPr>
              <a:t> et meatus </a:t>
            </a:r>
            <a:r>
              <a:rPr lang="en-GB" altLang="en-US" sz="1400" dirty="0" err="1">
                <a:latin typeface="Book Antiqua" panose="02040602050305030304" pitchFamily="18" charset="0"/>
              </a:rPr>
              <a:t>acusticus</a:t>
            </a:r>
            <a:r>
              <a:rPr lang="en-GB" altLang="en-US" sz="1400" dirty="0">
                <a:latin typeface="Book Antiqua" panose="02040602050305030304" pitchFamily="18" charset="0"/>
              </a:rPr>
              <a:t> </a:t>
            </a:r>
            <a:r>
              <a:rPr lang="en-GB" altLang="en-US" sz="1400" dirty="0" err="1">
                <a:latin typeface="Book Antiqua" panose="02040602050305030304" pitchFamily="18" charset="0"/>
              </a:rPr>
              <a:t>externus</a:t>
            </a:r>
            <a:r>
              <a:rPr lang="en-GB" altLang="en-US" sz="14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2) </a:t>
            </a:r>
            <a:r>
              <a:rPr lang="en-GB" altLang="en-US" sz="1400" b="1" dirty="0">
                <a:latin typeface="Book Antiqua" panose="02040602050305030304" pitchFamily="18" charset="0"/>
              </a:rPr>
              <a:t>pars </a:t>
            </a:r>
            <a:r>
              <a:rPr lang="en-GB" altLang="en-US" sz="1400" b="1" dirty="0" err="1">
                <a:latin typeface="Book Antiqua" panose="02040602050305030304" pitchFamily="18" charset="0"/>
              </a:rPr>
              <a:t>tympanica</a:t>
            </a:r>
            <a:br>
              <a:rPr lang="sr-Cyrl-RS" altLang="en-US" sz="1400" dirty="0">
                <a:latin typeface="Book Antiqua" panose="02040602050305030304" pitchFamily="18" charset="0"/>
              </a:rPr>
            </a:br>
            <a:r>
              <a:rPr lang="sr-Cyrl-RS" altLang="en-US" sz="1400" dirty="0">
                <a:latin typeface="Book Antiqua" panose="02040602050305030304" pitchFamily="18" charset="0"/>
              </a:rPr>
              <a:t>	- </a:t>
            </a:r>
            <a:r>
              <a:rPr lang="en-GB" altLang="en-US" sz="1400" dirty="0">
                <a:latin typeface="Book Antiqua" panose="02040602050305030304" pitchFamily="18" charset="0"/>
              </a:rPr>
              <a:t>forms the inferior and inferior side of external auditory opening and external auditory meatus of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               external ear (</a:t>
            </a:r>
            <a:r>
              <a:rPr lang="en-GB" altLang="en-US" sz="1400" dirty="0" err="1">
                <a:latin typeface="Book Antiqua" panose="02040602050305030304" pitchFamily="18" charset="0"/>
              </a:rPr>
              <a:t>porus</a:t>
            </a:r>
            <a:r>
              <a:rPr lang="en-GB" altLang="en-US" sz="1400" dirty="0">
                <a:latin typeface="Book Antiqua" panose="02040602050305030304" pitchFamily="18" charset="0"/>
              </a:rPr>
              <a:t> et meatus </a:t>
            </a:r>
            <a:r>
              <a:rPr lang="en-GB" altLang="en-US" sz="1400" dirty="0" err="1">
                <a:latin typeface="Book Antiqua" panose="02040602050305030304" pitchFamily="18" charset="0"/>
              </a:rPr>
              <a:t>acusticus</a:t>
            </a:r>
            <a:r>
              <a:rPr lang="en-GB" altLang="en-US" sz="1400" dirty="0">
                <a:latin typeface="Book Antiqua" panose="02040602050305030304" pitchFamily="18" charset="0"/>
              </a:rPr>
              <a:t> </a:t>
            </a:r>
            <a:r>
              <a:rPr lang="en-GB" altLang="en-US" sz="1400" dirty="0" err="1">
                <a:latin typeface="Book Antiqua" panose="02040602050305030304" pitchFamily="18" charset="0"/>
              </a:rPr>
              <a:t>externus</a:t>
            </a:r>
            <a:r>
              <a:rPr lang="en-GB" altLang="en-US" sz="1400" dirty="0">
                <a:latin typeface="Book Antiqua" panose="02040602050305030304" pitchFamily="18" charset="0"/>
              </a:rPr>
              <a:t>)</a:t>
            </a:r>
            <a:endParaRPr lang="sr-Cyrl-RS" altLang="en-US" sz="14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br>
              <a:rPr lang="en-GB" altLang="en-US" sz="1400" dirty="0">
                <a:latin typeface="Book Antiqua" panose="02040602050305030304" pitchFamily="18" charset="0"/>
              </a:rPr>
            </a:br>
            <a:endParaRPr lang="en-GB" altLang="en-US" sz="1400" dirty="0">
              <a:latin typeface="Book Antiqua" panose="02040602050305030304" pitchFamily="18" charset="0"/>
            </a:endParaRPr>
          </a:p>
        </p:txBody>
      </p:sp>
      <p:pic>
        <p:nvPicPr>
          <p:cNvPr id="819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50" t="22089" r="25958" b="5112"/>
          <a:stretch>
            <a:fillRect/>
          </a:stretch>
        </p:blipFill>
        <p:spPr bwMode="auto">
          <a:xfrm>
            <a:off x="467544" y="3362642"/>
            <a:ext cx="3959994" cy="3428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2" t="13545" r="18250" b="6642"/>
          <a:stretch>
            <a:fillRect/>
          </a:stretch>
        </p:blipFill>
        <p:spPr bwMode="auto">
          <a:xfrm>
            <a:off x="4858569" y="3318137"/>
            <a:ext cx="4213994" cy="34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-21952"/>
            <a:ext cx="8229600" cy="645071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Book Antiqua" panose="02040602050305030304" pitchFamily="18" charset="0"/>
              </a:rPr>
              <a:t>OS TEMPORALE (temporal bone</a:t>
            </a:r>
            <a:r>
              <a:rPr lang="sr-Cyrl-RS" altLang="en-US" sz="3200" dirty="0">
                <a:latin typeface="Book Antiqua" panose="02040602050305030304" pitchFamily="18" charset="0"/>
              </a:rPr>
              <a:t>)</a:t>
            </a:r>
            <a:endParaRPr lang="en-US" altLang="en-US" sz="3200" dirty="0">
              <a:latin typeface="Book Antiqua" panose="02040602050305030304" pitchFamily="18" charset="0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980" y="476672"/>
            <a:ext cx="9036050" cy="49974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400" dirty="0">
                <a:latin typeface="Book Antiqua" panose="02040602050305030304" pitchFamily="18" charset="0"/>
              </a:rPr>
              <a:t>3) </a:t>
            </a:r>
            <a:r>
              <a:rPr lang="en-GB" altLang="en-US" sz="1400" b="1" dirty="0">
                <a:latin typeface="Book Antiqua" panose="02040602050305030304" pitchFamily="18" charset="0"/>
              </a:rPr>
              <a:t>pars </a:t>
            </a:r>
            <a:r>
              <a:rPr lang="en-GB" altLang="en-US" sz="1400" b="1" dirty="0" err="1">
                <a:latin typeface="Book Antiqua" panose="02040602050305030304" pitchFamily="18" charset="0"/>
              </a:rPr>
              <a:t>petrosa</a:t>
            </a:r>
            <a:r>
              <a:rPr lang="en-GB" altLang="en-US" sz="1400" dirty="0">
                <a:latin typeface="Book Antiqua" panose="02040602050305030304" pitchFamily="18" charset="0"/>
              </a:rPr>
              <a:t> (petrous part</a:t>
            </a:r>
            <a:r>
              <a:rPr lang="sr-Cyrl-RS" altLang="en-US" sz="1400" dirty="0">
                <a:latin typeface="Book Antiqua" panose="02040602050305030304" pitchFamily="18" charset="0"/>
              </a:rPr>
              <a:t>)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   </a:t>
            </a:r>
            <a:r>
              <a:rPr lang="sr-Cyrl-RS" altLang="en-US" sz="1400" dirty="0">
                <a:latin typeface="Book Antiqua" panose="02040602050305030304" pitchFamily="18" charset="0"/>
              </a:rPr>
              <a:t>- </a:t>
            </a:r>
            <a:r>
              <a:rPr lang="en-GB" altLang="en-US" sz="1400" dirty="0">
                <a:latin typeface="Book Antiqua" panose="02040602050305030304" pitchFamily="18" charset="0"/>
              </a:rPr>
              <a:t>hollowed structure that contains tympanic cavity (</a:t>
            </a:r>
            <a:r>
              <a:rPr lang="en-GB" altLang="en-US" sz="1400" dirty="0" err="1">
                <a:latin typeface="Book Antiqua" panose="02040602050305030304" pitchFamily="18" charset="0"/>
              </a:rPr>
              <a:t>cavum</a:t>
            </a:r>
            <a:r>
              <a:rPr lang="en-GB" altLang="en-US" sz="1400" dirty="0">
                <a:latin typeface="Book Antiqua" panose="02040602050305030304" pitchFamily="18" charset="0"/>
              </a:rPr>
              <a:t> tympani) and the inner ear</a:t>
            </a:r>
            <a:br>
              <a:rPr lang="sr-Cyrl-RS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   - contains bony canals for facial nerve (n. </a:t>
            </a:r>
            <a:r>
              <a:rPr lang="en-GB" altLang="en-US" sz="1400" dirty="0" err="1">
                <a:latin typeface="Book Antiqua" panose="02040602050305030304" pitchFamily="18" charset="0"/>
              </a:rPr>
              <a:t>facialis</a:t>
            </a:r>
            <a:r>
              <a:rPr lang="en-GB" altLang="en-US" sz="1400" dirty="0">
                <a:latin typeface="Book Antiqua" panose="02040602050305030304" pitchFamily="18" charset="0"/>
              </a:rPr>
              <a:t>), </a:t>
            </a:r>
            <a:r>
              <a:rPr lang="en-GB" altLang="en-US" sz="1400" dirty="0" err="1">
                <a:latin typeface="Book Antiqua" panose="02040602050305030304" pitchFamily="18" charset="0"/>
              </a:rPr>
              <a:t>vestibulocochlear</a:t>
            </a:r>
            <a:r>
              <a:rPr lang="en-GB" altLang="en-US" sz="1400" dirty="0">
                <a:latin typeface="Book Antiqua" panose="02040602050305030304" pitchFamily="18" charset="0"/>
              </a:rPr>
              <a:t> nerve (</a:t>
            </a:r>
            <a:r>
              <a:rPr lang="en-GB" altLang="en-US" sz="1400" dirty="0" err="1">
                <a:latin typeface="Book Antiqua" panose="02040602050305030304" pitchFamily="18" charset="0"/>
              </a:rPr>
              <a:t>n.vestibulocochlearis</a:t>
            </a:r>
            <a:r>
              <a:rPr lang="en-GB" altLang="en-US" sz="1400" dirty="0">
                <a:latin typeface="Book Antiqua" panose="02040602050305030304" pitchFamily="18" charset="0"/>
              </a:rPr>
              <a:t>) and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400" dirty="0">
                <a:latin typeface="Book Antiqua" panose="02040602050305030304" pitchFamily="18" charset="0"/>
              </a:rPr>
              <a:t>              carotid canal for internal carotid artery (a. </a:t>
            </a:r>
            <a:r>
              <a:rPr lang="en-GB" altLang="en-US" sz="1400" dirty="0" err="1">
                <a:latin typeface="Book Antiqua" panose="02040602050305030304" pitchFamily="18" charset="0"/>
              </a:rPr>
              <a:t>carotis</a:t>
            </a:r>
            <a:r>
              <a:rPr lang="en-GB" altLang="en-US" sz="1400" dirty="0">
                <a:latin typeface="Book Antiqua" panose="02040602050305030304" pitchFamily="18" charset="0"/>
              </a:rPr>
              <a:t> </a:t>
            </a:r>
            <a:r>
              <a:rPr lang="en-GB" altLang="en-US" sz="1400" dirty="0" err="1">
                <a:latin typeface="Book Antiqua" panose="02040602050305030304" pitchFamily="18" charset="0"/>
              </a:rPr>
              <a:t>interna</a:t>
            </a:r>
            <a:r>
              <a:rPr lang="en-GB" altLang="en-US" sz="1400" dirty="0">
                <a:latin typeface="Book Antiqua" panose="02040602050305030304" pitchFamily="18" charset="0"/>
              </a:rPr>
              <a:t>).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   </a:t>
            </a:r>
            <a:r>
              <a:rPr lang="sr-Cyrl-RS" altLang="en-US" sz="1400" dirty="0">
                <a:latin typeface="Book Antiqua" panose="02040602050305030304" pitchFamily="18" charset="0"/>
              </a:rPr>
              <a:t>- </a:t>
            </a:r>
            <a:r>
              <a:rPr lang="en-GB" altLang="en-US" sz="1400" dirty="0">
                <a:latin typeface="Book Antiqua" panose="02040602050305030304" pitchFamily="18" charset="0"/>
              </a:rPr>
              <a:t>inferior surface</a:t>
            </a:r>
            <a:r>
              <a:rPr lang="sr-Cyrl-RS" altLang="en-US" sz="1400" dirty="0">
                <a:latin typeface="Book Antiqua" panose="02040602050305030304" pitchFamily="18" charset="0"/>
              </a:rPr>
              <a:t>: </a:t>
            </a:r>
            <a:br>
              <a:rPr lang="sr-Cyrl-RS" altLang="en-US" sz="1400" dirty="0">
                <a:latin typeface="Book Antiqua" panose="02040602050305030304" pitchFamily="18" charset="0"/>
              </a:rPr>
            </a:br>
            <a:r>
              <a:rPr lang="sr-Cyrl-RS" altLang="en-US" sz="1400" dirty="0">
                <a:latin typeface="Book Antiqua" panose="02040602050305030304" pitchFamily="18" charset="0"/>
              </a:rPr>
              <a:t>	- </a:t>
            </a:r>
            <a:r>
              <a:rPr lang="en-GB" altLang="en-US" sz="1400" dirty="0">
                <a:latin typeface="Book Antiqua" panose="02040602050305030304" pitchFamily="18" charset="0"/>
              </a:rPr>
              <a:t>contains outer opening (aperture) of carotid canal through which a, </a:t>
            </a:r>
            <a:r>
              <a:rPr lang="en-GB" altLang="en-US" sz="1400" dirty="0" err="1">
                <a:latin typeface="Book Antiqua" panose="02040602050305030304" pitchFamily="18" charset="0"/>
              </a:rPr>
              <a:t>carotis</a:t>
            </a:r>
            <a:r>
              <a:rPr lang="en-GB" altLang="en-US" sz="1400" dirty="0">
                <a:latin typeface="Book Antiqua" panose="02040602050305030304" pitchFamily="18" charset="0"/>
              </a:rPr>
              <a:t> </a:t>
            </a:r>
            <a:r>
              <a:rPr lang="en-GB" altLang="en-US" sz="1400" dirty="0" err="1">
                <a:latin typeface="Book Antiqua" panose="02040602050305030304" pitchFamily="18" charset="0"/>
              </a:rPr>
              <a:t>interna</a:t>
            </a:r>
            <a:r>
              <a:rPr lang="en-GB" altLang="en-US" sz="1400" dirty="0">
                <a:latin typeface="Book Antiqua" panose="02040602050305030304" pitchFamily="18" charset="0"/>
              </a:rPr>
              <a:t> enters the skull</a:t>
            </a:r>
            <a:br>
              <a:rPr lang="sr-Cyrl-RS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            </a:t>
            </a:r>
            <a:r>
              <a:rPr lang="sr-Cyrl-RS" altLang="en-US" sz="1400" dirty="0">
                <a:latin typeface="Book Antiqua" panose="02040602050305030304" pitchFamily="18" charset="0"/>
              </a:rPr>
              <a:t>- </a:t>
            </a:r>
            <a:r>
              <a:rPr lang="en-GB" altLang="en-US" sz="1400" dirty="0">
                <a:latin typeface="Book Antiqua" panose="02040602050305030304" pitchFamily="18" charset="0"/>
              </a:rPr>
              <a:t>contains deep depression – jugular fossa (fossa </a:t>
            </a:r>
            <a:r>
              <a:rPr lang="en-GB" altLang="en-US" sz="1400" dirty="0" err="1">
                <a:latin typeface="Book Antiqua" panose="02040602050305030304" pitchFamily="18" charset="0"/>
              </a:rPr>
              <a:t>jugularis</a:t>
            </a:r>
            <a:r>
              <a:rPr lang="en-GB" altLang="en-US" sz="1400" dirty="0">
                <a:latin typeface="Book Antiqua" panose="02040602050305030304" pitchFamily="18" charset="0"/>
              </a:rPr>
              <a:t>); it lodges the bulb internal jugular vein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            - contains sharp spine named </a:t>
            </a:r>
            <a:r>
              <a:rPr lang="en-GB" altLang="en-US" sz="1400" dirty="0" err="1">
                <a:latin typeface="Book Antiqua" panose="02040602050305030304" pitchFamily="18" charset="0"/>
              </a:rPr>
              <a:t>styloid</a:t>
            </a:r>
            <a:r>
              <a:rPr lang="en-GB" altLang="en-US" sz="1400" dirty="0">
                <a:latin typeface="Book Antiqua" panose="02040602050305030304" pitchFamily="18" charset="0"/>
              </a:rPr>
              <a:t> process (</a:t>
            </a:r>
            <a:r>
              <a:rPr lang="en-GB" altLang="en-US" sz="1400" dirty="0" err="1">
                <a:latin typeface="Book Antiqua" panose="02040602050305030304" pitchFamily="18" charset="0"/>
              </a:rPr>
              <a:t>processus</a:t>
            </a:r>
            <a:r>
              <a:rPr lang="en-GB" altLang="en-US" sz="1400" dirty="0">
                <a:latin typeface="Book Antiqua" panose="02040602050305030304" pitchFamily="18" charset="0"/>
              </a:rPr>
              <a:t> </a:t>
            </a:r>
            <a:r>
              <a:rPr lang="en-GB" altLang="en-US" sz="1400" dirty="0" err="1">
                <a:latin typeface="Book Antiqua" panose="02040602050305030304" pitchFamily="18" charset="0"/>
              </a:rPr>
              <a:t>styloideus</a:t>
            </a:r>
            <a:r>
              <a:rPr lang="en-GB" altLang="en-US" sz="1400" dirty="0">
                <a:latin typeface="Book Antiqua" panose="02040602050305030304" pitchFamily="18" charset="0"/>
              </a:rPr>
              <a:t>)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	- contains the opening named foramen </a:t>
            </a:r>
            <a:r>
              <a:rPr lang="en-GB" altLang="en-US" sz="1400" dirty="0" err="1">
                <a:latin typeface="Book Antiqua" panose="02040602050305030304" pitchFamily="18" charset="0"/>
              </a:rPr>
              <a:t>stylomastoideum</a:t>
            </a:r>
            <a:r>
              <a:rPr lang="en-GB" altLang="en-US" sz="1400" dirty="0">
                <a:latin typeface="Book Antiqua" panose="02040602050305030304" pitchFamily="18" charset="0"/>
              </a:rPr>
              <a:t> – it is termination for facial canal, through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              which the facial nerve exit the skull</a:t>
            </a:r>
            <a:br>
              <a:rPr lang="sr-Cyrl-RS" altLang="en-US" sz="1400" dirty="0">
                <a:latin typeface="Book Antiqua" panose="02040602050305030304" pitchFamily="18" charset="0"/>
              </a:rPr>
            </a:br>
            <a:r>
              <a:rPr lang="sr-Cyrl-RS" altLang="en-US" sz="1400" dirty="0">
                <a:latin typeface="Book Antiqua" panose="02040602050305030304" pitchFamily="18" charset="0"/>
              </a:rPr>
              <a:t> </a:t>
            </a:r>
            <a:r>
              <a:rPr lang="en-GB" altLang="en-US" sz="1400" dirty="0">
                <a:latin typeface="Book Antiqua" panose="02040602050305030304" pitchFamily="18" charset="0"/>
              </a:rPr>
              <a:t>   - posterior surface</a:t>
            </a:r>
            <a:r>
              <a:rPr lang="sr-Cyrl-RS" altLang="en-US" sz="1400" dirty="0">
                <a:latin typeface="Book Antiqua" panose="02040602050305030304" pitchFamily="18" charset="0"/>
              </a:rPr>
              <a:t>: </a:t>
            </a:r>
            <a:r>
              <a:rPr lang="en-GB" altLang="en-US" sz="1400" dirty="0" err="1">
                <a:latin typeface="Book Antiqua" panose="02040602050305030304" pitchFamily="18" charset="0"/>
              </a:rPr>
              <a:t>containes</a:t>
            </a:r>
            <a:r>
              <a:rPr lang="en-GB" altLang="en-US" sz="1400" dirty="0">
                <a:latin typeface="Book Antiqua" panose="02040602050305030304" pitchFamily="18" charset="0"/>
              </a:rPr>
              <a:t> the internal auditory opening (</a:t>
            </a:r>
            <a:r>
              <a:rPr lang="en-GB" altLang="en-US" sz="1400" dirty="0" err="1">
                <a:latin typeface="Book Antiqua" panose="02040602050305030304" pitchFamily="18" charset="0"/>
              </a:rPr>
              <a:t>porus</a:t>
            </a:r>
            <a:r>
              <a:rPr lang="en-GB" altLang="en-US" sz="1400" dirty="0">
                <a:latin typeface="Book Antiqua" panose="02040602050305030304" pitchFamily="18" charset="0"/>
              </a:rPr>
              <a:t> </a:t>
            </a:r>
            <a:r>
              <a:rPr lang="en-GB" altLang="en-US" sz="1400" dirty="0" err="1">
                <a:latin typeface="Book Antiqua" panose="02040602050305030304" pitchFamily="18" charset="0"/>
              </a:rPr>
              <a:t>acusticus</a:t>
            </a:r>
            <a:r>
              <a:rPr lang="en-GB" altLang="en-US" sz="1400" dirty="0">
                <a:latin typeface="Book Antiqua" panose="02040602050305030304" pitchFamily="18" charset="0"/>
              </a:rPr>
              <a:t> </a:t>
            </a:r>
            <a:r>
              <a:rPr lang="en-GB" altLang="en-US" sz="1400" dirty="0" err="1">
                <a:latin typeface="Book Antiqua" panose="02040602050305030304" pitchFamily="18" charset="0"/>
              </a:rPr>
              <a:t>internus</a:t>
            </a:r>
            <a:r>
              <a:rPr lang="en-GB" altLang="en-US" sz="1400" dirty="0">
                <a:latin typeface="Book Antiqua" panose="02040602050305030304" pitchFamily="18" charset="0"/>
              </a:rPr>
              <a:t>)</a:t>
            </a:r>
            <a:r>
              <a:rPr lang="sr-Cyrl-RS" altLang="en-US" sz="1400" dirty="0">
                <a:latin typeface="Book Antiqua" panose="02040602050305030304" pitchFamily="18" charset="0"/>
              </a:rPr>
              <a:t> </a:t>
            </a:r>
            <a:r>
              <a:rPr lang="en-GB" altLang="en-US" sz="1400" dirty="0">
                <a:latin typeface="Book Antiqua" panose="02040602050305030304" pitchFamily="18" charset="0"/>
              </a:rPr>
              <a:t>that is the entrance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     to the internal auditory meatus (meatus </a:t>
            </a:r>
            <a:r>
              <a:rPr lang="en-GB" altLang="en-US" sz="1400" dirty="0" err="1">
                <a:latin typeface="Book Antiqua" panose="02040602050305030304" pitchFamily="18" charset="0"/>
              </a:rPr>
              <a:t>acusticus</a:t>
            </a:r>
            <a:r>
              <a:rPr lang="sr-Cyrl-RS" altLang="en-US" sz="1400" dirty="0">
                <a:latin typeface="Book Antiqua" panose="02040602050305030304" pitchFamily="18" charset="0"/>
              </a:rPr>
              <a:t> </a:t>
            </a:r>
            <a:r>
              <a:rPr lang="en-GB" altLang="en-US" sz="1400" dirty="0" err="1">
                <a:latin typeface="Book Antiqua" panose="02040602050305030304" pitchFamily="18" charset="0"/>
              </a:rPr>
              <a:t>internus</a:t>
            </a:r>
            <a:r>
              <a:rPr lang="en-GB" altLang="en-US" sz="1400" dirty="0">
                <a:latin typeface="Book Antiqua" panose="02040602050305030304" pitchFamily="18" charset="0"/>
              </a:rPr>
              <a:t>);  Facial nerve and </a:t>
            </a:r>
            <a:r>
              <a:rPr lang="en-GB" altLang="en-US" sz="1400" dirty="0" err="1">
                <a:latin typeface="Book Antiqua" panose="02040602050305030304" pitchFamily="18" charset="0"/>
              </a:rPr>
              <a:t>vestibulocochlear</a:t>
            </a:r>
            <a:r>
              <a:rPr lang="en-GB" altLang="en-US" sz="1400" dirty="0">
                <a:latin typeface="Book Antiqua" panose="02040602050305030304" pitchFamily="18" charset="0"/>
              </a:rPr>
              <a:t> nerve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     travel through this meatus (canal)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1400" dirty="0">
                <a:latin typeface="Book Antiqua" panose="02040602050305030304" pitchFamily="18" charset="0"/>
              </a:rPr>
              <a:t>	    - </a:t>
            </a:r>
            <a:r>
              <a:rPr lang="en-GB" altLang="en-US" sz="1400" dirty="0">
                <a:latin typeface="Book Antiqua" panose="02040602050305030304" pitchFamily="18" charset="0"/>
              </a:rPr>
              <a:t>basis</a:t>
            </a:r>
            <a:r>
              <a:rPr lang="sr-Cyrl-RS" altLang="en-US" sz="1400" dirty="0">
                <a:latin typeface="Book Antiqua" panose="02040602050305030304" pitchFamily="18" charset="0"/>
              </a:rPr>
              <a:t>: </a:t>
            </a:r>
            <a:r>
              <a:rPr lang="en-GB" altLang="en-US" sz="1400" dirty="0">
                <a:latin typeface="Book Antiqua" panose="02040602050305030304" pitchFamily="18" charset="0"/>
              </a:rPr>
              <a:t>in continuation with mastoid process (</a:t>
            </a:r>
            <a:r>
              <a:rPr lang="en-GB" altLang="en-US" sz="1400" dirty="0" err="1">
                <a:latin typeface="Book Antiqua" panose="02040602050305030304" pitchFamily="18" charset="0"/>
              </a:rPr>
              <a:t>processus</a:t>
            </a:r>
            <a:r>
              <a:rPr lang="en-GB" altLang="en-US" sz="1400" dirty="0">
                <a:latin typeface="Book Antiqua" panose="02040602050305030304" pitchFamily="18" charset="0"/>
              </a:rPr>
              <a:t> </a:t>
            </a:r>
            <a:r>
              <a:rPr lang="en-GB" altLang="en-US" sz="1400" dirty="0" err="1">
                <a:latin typeface="Book Antiqua" panose="02040602050305030304" pitchFamily="18" charset="0"/>
              </a:rPr>
              <a:t>mastoideus</a:t>
            </a:r>
            <a:r>
              <a:rPr lang="en-GB" altLang="en-US" sz="1400" dirty="0">
                <a:latin typeface="Book Antiqua" panose="02040602050305030304" pitchFamily="18" charset="0"/>
              </a:rPr>
              <a:t>) 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   </a:t>
            </a:r>
            <a:r>
              <a:rPr lang="sr-Cyrl-RS" altLang="en-US" sz="1400" dirty="0">
                <a:latin typeface="Book Antiqua" panose="02040602050305030304" pitchFamily="18" charset="0"/>
              </a:rPr>
              <a:t>- </a:t>
            </a:r>
            <a:r>
              <a:rPr lang="en-GB" altLang="en-US" sz="1400" dirty="0">
                <a:latin typeface="Book Antiqua" panose="02040602050305030304" pitchFamily="18" charset="0"/>
              </a:rPr>
              <a:t>apex</a:t>
            </a:r>
            <a:r>
              <a:rPr lang="sr-Cyrl-RS" altLang="en-US" sz="1400" dirty="0">
                <a:latin typeface="Book Antiqua" panose="02040602050305030304" pitchFamily="18" charset="0"/>
              </a:rPr>
              <a:t>: </a:t>
            </a:r>
            <a:r>
              <a:rPr lang="en-GB" altLang="en-US" sz="1400" dirty="0">
                <a:latin typeface="Book Antiqua" panose="02040602050305030304" pitchFamily="18" charset="0"/>
              </a:rPr>
              <a:t>contains the termination opening of carotid canal, where the internal carotid artery exit the</a:t>
            </a:r>
            <a:br>
              <a:rPr lang="en-GB" altLang="en-US" sz="1400" dirty="0">
                <a:latin typeface="Book Antiqua" panose="02040602050305030304" pitchFamily="18" charset="0"/>
              </a:rPr>
            </a:br>
            <a:r>
              <a:rPr lang="en-GB" altLang="en-US" sz="1400" dirty="0">
                <a:latin typeface="Book Antiqua" panose="02040602050305030304" pitchFamily="18" charset="0"/>
              </a:rPr>
              <a:t>      petrous part of temporal bone and entrance the middle cranial fossa (fossa </a:t>
            </a:r>
            <a:r>
              <a:rPr lang="en-GB" altLang="en-US" sz="1400" dirty="0" err="1">
                <a:latin typeface="Book Antiqua" panose="02040602050305030304" pitchFamily="18" charset="0"/>
              </a:rPr>
              <a:t>crani</a:t>
            </a:r>
            <a:r>
              <a:rPr lang="en-GB" altLang="en-US" sz="1400" dirty="0">
                <a:latin typeface="Book Antiqua" panose="02040602050305030304" pitchFamily="18" charset="0"/>
              </a:rPr>
              <a:t> media)</a:t>
            </a:r>
          </a:p>
        </p:txBody>
      </p:sp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73" t="14366" r="59750" b="42747"/>
          <a:stretch>
            <a:fillRect/>
          </a:stretch>
        </p:blipFill>
        <p:spPr bwMode="auto">
          <a:xfrm>
            <a:off x="38100" y="3924300"/>
            <a:ext cx="1911350" cy="246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94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2" t="13545" r="18250" b="6642"/>
          <a:stretch>
            <a:fillRect/>
          </a:stretch>
        </p:blipFill>
        <p:spPr bwMode="auto">
          <a:xfrm>
            <a:off x="2123728" y="3698103"/>
            <a:ext cx="3832572" cy="3159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29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44" t="19687" r="20898" b="14687"/>
          <a:stretch>
            <a:fillRect/>
          </a:stretch>
        </p:blipFill>
        <p:spPr bwMode="auto">
          <a:xfrm>
            <a:off x="6097176" y="3698103"/>
            <a:ext cx="3040473" cy="3175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8" t="11940" r="53624" b="37917"/>
          <a:stretch>
            <a:fillRect/>
          </a:stretch>
        </p:blipFill>
        <p:spPr bwMode="auto">
          <a:xfrm>
            <a:off x="6637338" y="85726"/>
            <a:ext cx="2506662" cy="247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33" t="23645" r="27069" b="7903"/>
          <a:stretch>
            <a:fillRect/>
          </a:stretch>
        </p:blipFill>
        <p:spPr bwMode="auto">
          <a:xfrm>
            <a:off x="5813425" y="3789363"/>
            <a:ext cx="3294063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>
          <a:xfrm>
            <a:off x="-71438" y="-42748"/>
            <a:ext cx="7356499" cy="863600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Book Antiqua" panose="02040602050305030304" pitchFamily="18" charset="0"/>
              </a:rPr>
              <a:t>OS ETHMOIDALE (</a:t>
            </a:r>
            <a:r>
              <a:rPr lang="en-GB" altLang="en-US" sz="3200" dirty="0" err="1">
                <a:latin typeface="Book Antiqua" panose="02040602050305030304" pitchFamily="18" charset="0"/>
              </a:rPr>
              <a:t>ethmoidal</a:t>
            </a:r>
            <a:r>
              <a:rPr lang="en-GB" altLang="en-US" sz="3200" dirty="0">
                <a:latin typeface="Book Antiqua" panose="02040602050305030304" pitchFamily="18" charset="0"/>
              </a:rPr>
              <a:t> bone</a:t>
            </a:r>
            <a:r>
              <a:rPr lang="sr-Cyrl-RS" altLang="en-US" sz="3200" dirty="0">
                <a:latin typeface="Book Antiqua" panose="02040602050305030304" pitchFamily="18" charset="0"/>
              </a:rPr>
              <a:t>)</a:t>
            </a:r>
            <a:endParaRPr lang="en-US" altLang="en-US" sz="3200" dirty="0">
              <a:latin typeface="Book Antiqua" panose="02040602050305030304" pitchFamily="18" charset="0"/>
            </a:endParaRPr>
          </a:p>
        </p:txBody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20713"/>
            <a:ext cx="9036050" cy="4997450"/>
          </a:xfrm>
        </p:spPr>
        <p:txBody>
          <a:bodyPr/>
          <a:lstStyle/>
          <a:p>
            <a:pPr eaLnBrk="1" hangingPunct="1"/>
            <a:r>
              <a:rPr lang="en-GB" altLang="en-US" sz="1600" dirty="0">
                <a:latin typeface="Book Antiqua" panose="02040602050305030304" pitchFamily="18" charset="0"/>
              </a:rPr>
              <a:t>part of the cranial base</a:t>
            </a:r>
            <a:r>
              <a:rPr lang="sr-Cyrl-RS" altLang="en-US" sz="1600" dirty="0">
                <a:latin typeface="Book Antiqua" panose="02040602050305030304" pitchFamily="18" charset="0"/>
              </a:rPr>
              <a:t>; </a:t>
            </a:r>
            <a:r>
              <a:rPr lang="en-GB" altLang="en-US" sz="1600" dirty="0">
                <a:latin typeface="Book Antiqua" panose="02040602050305030304" pitchFamily="18" charset="0"/>
              </a:rPr>
              <a:t>part of the inner wall of orbital cavity and 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the roof and external wall of nasal cavity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/>
            <a:r>
              <a:rPr lang="sr-Cyrl-RS" altLang="en-US" sz="1800" dirty="0">
                <a:latin typeface="Book Antiqua" panose="02040602050305030304" pitchFamily="18" charset="0"/>
              </a:rPr>
              <a:t>3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main parts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</a:rPr>
              <a:t>	1) </a:t>
            </a:r>
            <a:r>
              <a:rPr lang="en-GB" altLang="en-US" sz="1600" b="1" dirty="0">
                <a:latin typeface="Book Antiqua" panose="02040602050305030304" pitchFamily="18" charset="0"/>
              </a:rPr>
              <a:t>lamina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cribrosa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>
                <a:latin typeface="Book Antiqua" panose="02040602050305030304" pitchFamily="18" charset="0"/>
              </a:rPr>
              <a:t>cribriform plate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r>
              <a:rPr lang="en-GB" altLang="en-US" sz="1600" dirty="0">
                <a:latin typeface="Book Antiqua" panose="02040602050305030304" pitchFamily="18" charset="0"/>
              </a:rPr>
              <a:t> – horizontal plate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- located in the anterior cranial fossa between orbital parts of 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frontal bone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part of the anterior cranial fossa and the roof of the nasal cavity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- contains numerous exit openings for the fibres of olfactory nerve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2) </a:t>
            </a:r>
            <a:r>
              <a:rPr lang="en-GB" altLang="en-US" sz="1600" b="1" dirty="0">
                <a:latin typeface="Book Antiqua" panose="02040602050305030304" pitchFamily="18" charset="0"/>
              </a:rPr>
              <a:t>crista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gali</a:t>
            </a:r>
            <a:r>
              <a:rPr lang="en-GB" altLang="en-US" sz="1600" b="1" dirty="0">
                <a:latin typeface="Book Antiqua" panose="02040602050305030304" pitchFamily="18" charset="0"/>
              </a:rPr>
              <a:t> and perpendicular plate (lamina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perpendicularis</a:t>
            </a:r>
            <a:r>
              <a:rPr lang="en-GB" altLang="en-US" sz="1600" b="1" dirty="0">
                <a:latin typeface="Book Antiqua" panose="02040602050305030304" pitchFamily="18" charset="0"/>
              </a:rPr>
              <a:t>)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vertical plate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endParaRPr lang="en-GB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1600" dirty="0">
                <a:latin typeface="Book Antiqua" panose="02040602050305030304" pitchFamily="18" charset="0"/>
              </a:rPr>
              <a:t>		- </a:t>
            </a:r>
            <a:r>
              <a:rPr lang="en-GB" altLang="en-US" sz="1600" dirty="0">
                <a:latin typeface="Book Antiqua" panose="02040602050305030304" pitchFamily="18" charset="0"/>
              </a:rPr>
              <a:t>lamina </a:t>
            </a:r>
            <a:r>
              <a:rPr lang="en-GB" altLang="en-US" sz="1600" dirty="0" err="1">
                <a:latin typeface="Book Antiqua" panose="02040602050305030304" pitchFamily="18" charset="0"/>
              </a:rPr>
              <a:t>perpendicularis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fors</a:t>
            </a:r>
            <a:r>
              <a:rPr lang="en-GB" altLang="en-US" sz="1600" dirty="0">
                <a:latin typeface="Book Antiqua" panose="02040602050305030304" pitchFamily="18" charset="0"/>
              </a:rPr>
              <a:t> superior 2/3 of the nasal septum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articulate with </a:t>
            </a:r>
            <a:r>
              <a:rPr lang="en-GB" altLang="en-US" sz="1600" dirty="0" err="1">
                <a:latin typeface="Book Antiqua" panose="02040602050305030304" pitchFamily="18" charset="0"/>
              </a:rPr>
              <a:t>vomer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endParaRPr lang="en-GB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                  - crista </a:t>
            </a:r>
            <a:r>
              <a:rPr lang="en-GB" altLang="en-US" sz="1600" dirty="0" err="1">
                <a:latin typeface="Book Antiqua" panose="02040602050305030304" pitchFamily="18" charset="0"/>
              </a:rPr>
              <a:t>gali</a:t>
            </a:r>
            <a:r>
              <a:rPr lang="en-GB" altLang="en-US" sz="1600" dirty="0">
                <a:latin typeface="Book Antiqua" panose="02040602050305030304" pitchFamily="18" charset="0"/>
              </a:rPr>
              <a:t> is the attachment point of </a:t>
            </a:r>
            <a:r>
              <a:rPr lang="en-GB" altLang="en-US" sz="1600" dirty="0" err="1">
                <a:latin typeface="Book Antiqua" panose="02040602050305030304" pitchFamily="18" charset="0"/>
              </a:rPr>
              <a:t>falx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cerebri</a:t>
            </a:r>
            <a:r>
              <a:rPr lang="en-GB" altLang="en-US" sz="1600" dirty="0">
                <a:latin typeface="Book Antiqua" panose="02040602050305030304" pitchFamily="18" charset="0"/>
              </a:rPr>
              <a:t> (sheet of dura mater that separates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    two cerebral </a:t>
            </a:r>
            <a:r>
              <a:rPr lang="en-GB" altLang="en-US" sz="1600" dirty="0" err="1">
                <a:latin typeface="Book Antiqua" panose="02040602050305030304" pitchFamily="18" charset="0"/>
              </a:rPr>
              <a:t>hemipheres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</a:p>
        </p:txBody>
      </p:sp>
      <p:pic>
        <p:nvPicPr>
          <p:cNvPr id="83974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r="37468" b="38194"/>
          <a:stretch>
            <a:fillRect/>
          </a:stretch>
        </p:blipFill>
        <p:spPr bwMode="auto">
          <a:xfrm>
            <a:off x="107950" y="4322763"/>
            <a:ext cx="2928938" cy="252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397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r="37685" b="37746"/>
          <a:stretch>
            <a:fillRect/>
          </a:stretch>
        </p:blipFill>
        <p:spPr bwMode="auto">
          <a:xfrm>
            <a:off x="3309938" y="4603750"/>
            <a:ext cx="2635250" cy="225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/>
          </p:nvPr>
        </p:nvSpPr>
        <p:spPr>
          <a:xfrm>
            <a:off x="186532" y="1181026"/>
            <a:ext cx="8712200" cy="4568825"/>
          </a:xfrm>
        </p:spPr>
        <p:txBody>
          <a:bodyPr/>
          <a:lstStyle/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paired bone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the shape of elongated letter S  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parts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	1) the body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- shaft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b="1" dirty="0">
                <a:latin typeface="Book Antiqua" panose="02040602050305030304" pitchFamily="18" charset="0"/>
              </a:rPr>
              <a:t>corpus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- medial 2/3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are convex forward</a:t>
            </a:r>
            <a:r>
              <a:rPr lang="sr-Cyrl-RS" altLang="en-US" sz="1800" dirty="0">
                <a:latin typeface="Book Antiqua" panose="02040602050305030304" pitchFamily="18" charset="0"/>
              </a:rPr>
              <a:t>, </a:t>
            </a:r>
            <a:r>
              <a:rPr lang="en-GB" altLang="en-US" sz="1800" dirty="0">
                <a:latin typeface="Book Antiqua" panose="02040602050305030304" pitchFamily="18" charset="0"/>
              </a:rPr>
              <a:t>while lateral</a:t>
            </a:r>
            <a:r>
              <a:rPr lang="sr-Cyrl-RS" altLang="en-US" sz="1800" dirty="0">
                <a:latin typeface="Book Antiqua" panose="02040602050305030304" pitchFamily="18" charset="0"/>
              </a:rPr>
              <a:t> 1/3 </a:t>
            </a:r>
            <a:r>
              <a:rPr lang="en-GB" altLang="en-US" sz="1800" dirty="0">
                <a:latin typeface="Book Antiqua" panose="02040602050305030304" pitchFamily="18" charset="0"/>
              </a:rPr>
              <a:t>is convex backward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2) </a:t>
            </a:r>
            <a:r>
              <a:rPr lang="sr-Cyrl-RS" altLang="en-US" sz="1800" dirty="0">
                <a:latin typeface="Book Antiqua" panose="02040602050305030304" pitchFamily="18" charset="0"/>
              </a:rPr>
              <a:t>2 </a:t>
            </a:r>
            <a:r>
              <a:rPr lang="en-GB" altLang="en-US" sz="1800" dirty="0">
                <a:latin typeface="Book Antiqua" panose="02040602050305030304" pitchFamily="18" charset="0"/>
              </a:rPr>
              <a:t>ends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- </a:t>
            </a:r>
            <a:r>
              <a:rPr lang="en-GB" altLang="en-US" sz="1800" dirty="0">
                <a:latin typeface="Book Antiqua" panose="02040602050305030304" pitchFamily="18" charset="0"/>
              </a:rPr>
              <a:t>medial end</a:t>
            </a:r>
            <a:r>
              <a:rPr lang="sr-Cyrl-RS" altLang="en-US" sz="1800" dirty="0">
                <a:latin typeface="Book Antiqua" panose="02040602050305030304" pitchFamily="18" charset="0"/>
              </a:rPr>
              <a:t>,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sternalis</a:t>
            </a:r>
            <a:r>
              <a:rPr lang="sr-Cyrl-RS" altLang="en-US" sz="1800" dirty="0">
                <a:latin typeface="Book Antiqua" panose="02040602050305030304" pitchFamily="18" charset="0"/>
              </a:rPr>
              <a:t>,</a:t>
            </a:r>
            <a:r>
              <a:rPr lang="en-GB" altLang="en-US" sz="1800" dirty="0">
                <a:latin typeface="Book Antiqua" panose="02040602050305030304" pitchFamily="18" charset="0"/>
              </a:rPr>
              <a:t> contains 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large facet</a:t>
            </a:r>
            <a:r>
              <a:rPr lang="en-GB" sz="1800" dirty="0">
                <a:latin typeface="Book Antiqua" panose="02040602050305030304" pitchFamily="18" charset="0"/>
              </a:rPr>
              <a:t> – for articulation</a:t>
            </a:r>
            <a:br>
              <a:rPr lang="en-GB" sz="1800" dirty="0">
                <a:latin typeface="Book Antiqua" panose="02040602050305030304" pitchFamily="18" charset="0"/>
              </a:rPr>
            </a:br>
            <a:r>
              <a:rPr lang="en-GB" sz="1800" dirty="0">
                <a:latin typeface="Book Antiqua" panose="02040602050305030304" pitchFamily="18" charset="0"/>
              </a:rPr>
              <a:t>             with the manubrium of the sternum at the </a:t>
            </a:r>
            <a:r>
              <a:rPr lang="en-GB" sz="1800" dirty="0" err="1">
                <a:latin typeface="Book Antiqua" panose="02040602050305030304" pitchFamily="18" charset="0"/>
                <a:hlinkClick r:id="rId2" tooltip="The Sternoclavicular Joint"/>
              </a:rPr>
              <a:t>sternoclavicular</a:t>
            </a:r>
            <a:r>
              <a:rPr lang="en-GB" sz="1800" dirty="0">
                <a:latin typeface="Book Antiqua" panose="02040602050305030304" pitchFamily="18" charset="0"/>
                <a:hlinkClick r:id="rId2" tooltip="The Sternoclavicular Joint"/>
              </a:rPr>
              <a:t> joint</a:t>
            </a:r>
            <a:r>
              <a:rPr lang="en-GB" sz="1800" dirty="0">
                <a:latin typeface="Book Antiqua" panose="02040602050305030304" pitchFamily="18" charset="0"/>
              </a:rPr>
              <a:t>. </a:t>
            </a:r>
            <a:r>
              <a:rPr lang="sr-Cyrl-RS" altLang="en-US" sz="1800" dirty="0">
                <a:latin typeface="Book Antiqua" panose="02040602050305030304" pitchFamily="18" charset="0"/>
              </a:rPr>
              <a:t>	</a:t>
            </a: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                </a:t>
            </a:r>
            <a:r>
              <a:rPr lang="sr-Cyrl-RS" altLang="en-US" sz="1800" dirty="0">
                <a:latin typeface="Book Antiqua" panose="02040602050305030304" pitchFamily="18" charset="0"/>
              </a:rPr>
              <a:t>-</a:t>
            </a:r>
            <a:r>
              <a:rPr lang="en-GB" altLang="en-US" sz="1800" dirty="0">
                <a:latin typeface="Book Antiqua" panose="02040602050305030304" pitchFamily="18" charset="0"/>
              </a:rPr>
              <a:t>lateral end</a:t>
            </a:r>
            <a:r>
              <a:rPr lang="sr-Cyrl-RS" altLang="en-US" sz="1800" dirty="0">
                <a:latin typeface="Book Antiqua" panose="02040602050305030304" pitchFamily="18" charset="0"/>
              </a:rPr>
              <a:t>,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acromialis</a:t>
            </a:r>
            <a:r>
              <a:rPr lang="en-GB" altLang="en-US" sz="1800" dirty="0">
                <a:latin typeface="Book Antiqua" panose="02040602050305030304" pitchFamily="18" charset="0"/>
              </a:rPr>
              <a:t>, </a:t>
            </a:r>
            <a:r>
              <a:rPr lang="en-GB" sz="1800" dirty="0">
                <a:latin typeface="Book Antiqua" panose="02040602050305030304" pitchFamily="18" charset="0"/>
              </a:rPr>
              <a:t>a small facet for articulation with the</a:t>
            </a:r>
            <a:br>
              <a:rPr lang="en-GB" sz="1800" dirty="0">
                <a:latin typeface="Book Antiqua" panose="02040602050305030304" pitchFamily="18" charset="0"/>
              </a:rPr>
            </a:br>
            <a:r>
              <a:rPr lang="en-GB" sz="1800" dirty="0">
                <a:latin typeface="Book Antiqua" panose="02040602050305030304" pitchFamily="18" charset="0"/>
              </a:rPr>
              <a:t>            acromion of the scapula at the </a:t>
            </a:r>
            <a:r>
              <a:rPr lang="en-GB" sz="1800" dirty="0" err="1">
                <a:latin typeface="Book Antiqua" panose="02040602050305030304" pitchFamily="18" charset="0"/>
                <a:hlinkClick r:id="rId3" tooltip="The Acromioclavicular Joint"/>
              </a:rPr>
              <a:t>acromioclavicular</a:t>
            </a:r>
            <a:r>
              <a:rPr lang="en-GB" sz="1800" dirty="0">
                <a:latin typeface="Book Antiqua" panose="02040602050305030304" pitchFamily="18" charset="0"/>
                <a:hlinkClick r:id="rId3" tooltip="The Acromioclavicular Joint"/>
              </a:rPr>
              <a:t> joint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  </a:t>
            </a:r>
            <a:endParaRPr lang="en-US" altLang="en-US" sz="1800" dirty="0">
              <a:latin typeface="Book Antiqua" panose="02040602050305030304" pitchFamily="18" charset="0"/>
            </a:endParaRPr>
          </a:p>
        </p:txBody>
      </p:sp>
      <p:sp>
        <p:nvSpPr>
          <p:cNvPr id="11267" name="Rectangle 2"/>
          <p:cNvSpPr txBox="1">
            <a:spLocks noChangeArrowheads="1"/>
          </p:cNvSpPr>
          <p:nvPr/>
        </p:nvSpPr>
        <p:spPr bwMode="auto">
          <a:xfrm>
            <a:off x="-541338" y="44450"/>
            <a:ext cx="8229601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CLAVICULA (The clavicle, collar bone</a:t>
            </a:r>
            <a:r>
              <a:rPr lang="sr-Cyrl-RS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)</a:t>
            </a:r>
            <a:endParaRPr lang="en-GB" altLang="en-US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37" t="23300" r="30199" b="50601"/>
          <a:stretch>
            <a:fillRect/>
          </a:stretch>
        </p:blipFill>
        <p:spPr bwMode="auto">
          <a:xfrm>
            <a:off x="-30163" y="4797425"/>
            <a:ext cx="4183063" cy="198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97" t="60184" r="30063" b="10001"/>
          <a:stretch>
            <a:fillRect/>
          </a:stretch>
        </p:blipFill>
        <p:spPr bwMode="auto">
          <a:xfrm>
            <a:off x="4932363" y="4581525"/>
            <a:ext cx="4235450" cy="227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22" name="Picture 9" descr="0005 zidovi copy"/>
          <p:cNvPicPr>
            <a:picLocks noGrp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81" b="52769"/>
          <a:stretch>
            <a:fillRect/>
          </a:stretch>
        </p:blipFill>
        <p:spPr bwMode="auto">
          <a:xfrm>
            <a:off x="6536587" y="576422"/>
            <a:ext cx="2590800" cy="194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33" t="23645" r="27069" b="7903"/>
          <a:stretch>
            <a:fillRect/>
          </a:stretch>
        </p:blipFill>
        <p:spPr bwMode="auto">
          <a:xfrm>
            <a:off x="5849937" y="651181"/>
            <a:ext cx="3294063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>
          <a:xfrm>
            <a:off x="-71438" y="-42748"/>
            <a:ext cx="7356499" cy="863600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Book Antiqua" panose="02040602050305030304" pitchFamily="18" charset="0"/>
              </a:rPr>
              <a:t>OS ETHMOIDALE (</a:t>
            </a:r>
            <a:r>
              <a:rPr lang="en-GB" altLang="en-US" sz="3200" dirty="0" err="1">
                <a:latin typeface="Book Antiqua" panose="02040602050305030304" pitchFamily="18" charset="0"/>
              </a:rPr>
              <a:t>ethmoidal</a:t>
            </a:r>
            <a:r>
              <a:rPr lang="en-GB" altLang="en-US" sz="3200" dirty="0">
                <a:latin typeface="Book Antiqua" panose="02040602050305030304" pitchFamily="18" charset="0"/>
              </a:rPr>
              <a:t> bone</a:t>
            </a:r>
            <a:r>
              <a:rPr lang="sr-Cyrl-RS" altLang="en-US" sz="3200" dirty="0">
                <a:latin typeface="Book Antiqua" panose="02040602050305030304" pitchFamily="18" charset="0"/>
              </a:rPr>
              <a:t>)</a:t>
            </a:r>
            <a:endParaRPr lang="en-US" altLang="en-US" sz="3200" dirty="0">
              <a:latin typeface="Book Antiqua" panose="02040602050305030304" pitchFamily="18" charset="0"/>
            </a:endParaRPr>
          </a:p>
        </p:txBody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20713"/>
            <a:ext cx="9036050" cy="49974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labyrinthus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ethmoidalis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 err="1">
                <a:latin typeface="Book Antiqua" panose="02040602050305030304" pitchFamily="18" charset="0"/>
              </a:rPr>
              <a:t>ethmoidal</a:t>
            </a:r>
            <a:r>
              <a:rPr lang="en-GB" altLang="en-US" sz="1600" dirty="0">
                <a:latin typeface="Book Antiqua" panose="02040602050305030304" pitchFamily="18" charset="0"/>
              </a:rPr>
              <a:t> labyrinth)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u="sng" dirty="0">
                <a:latin typeface="Book Antiqua" panose="02040602050305030304" pitchFamily="18" charset="0"/>
              </a:rPr>
              <a:t>paired, lateral part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its external surface (orbital plate) is the part of inner wall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of orbital cavity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and its internal surface (nasal plate) is the part of external wall 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  of nasal cavity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     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on its internal surface there are two processes</a:t>
            </a:r>
            <a:r>
              <a:rPr lang="sr-Cyrl-RS" altLang="en-US" sz="1600" dirty="0">
                <a:latin typeface="Book Antiqua" panose="02040602050305030304" pitchFamily="18" charset="0"/>
              </a:rPr>
              <a:t>: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</a:t>
            </a:r>
            <a:r>
              <a:rPr lang="en-GB" altLang="en-US" sz="1600" dirty="0">
                <a:latin typeface="Book Antiqua" panose="02040602050305030304" pitchFamily="18" charset="0"/>
              </a:rPr>
              <a:t>    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superior nasal concha (concha </a:t>
            </a:r>
            <a:r>
              <a:rPr lang="en-GB" altLang="en-US" sz="1600" dirty="0" err="1">
                <a:latin typeface="Book Antiqua" panose="02040602050305030304" pitchFamily="18" charset="0"/>
              </a:rPr>
              <a:t>nasalis</a:t>
            </a:r>
            <a:r>
              <a:rPr lang="en-GB" altLang="en-US" sz="1600" dirty="0">
                <a:latin typeface="Book Antiqua" panose="02040602050305030304" pitchFamily="18" charset="0"/>
              </a:rPr>
              <a:t> superior)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	</a:t>
            </a:r>
            <a:r>
              <a:rPr lang="en-GB" altLang="en-US" sz="1600" dirty="0">
                <a:latin typeface="Book Antiqua" panose="02040602050305030304" pitchFamily="18" charset="0"/>
              </a:rPr>
              <a:t>     </a:t>
            </a: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middle nasal concha (concha </a:t>
            </a:r>
            <a:r>
              <a:rPr lang="en-GB" altLang="en-US" sz="1600" dirty="0" err="1">
                <a:latin typeface="Book Antiqua" panose="02040602050305030304" pitchFamily="18" charset="0"/>
              </a:rPr>
              <a:t>nasalis</a:t>
            </a:r>
            <a:r>
              <a:rPr lang="en-GB" altLang="en-US" sz="1600" dirty="0">
                <a:latin typeface="Book Antiqua" panose="02040602050305030304" pitchFamily="18" charset="0"/>
              </a:rPr>
              <a:t> media)</a:t>
            </a:r>
            <a:endParaRPr lang="en-GB" altLang="en-US" sz="1600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8397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r="37468" b="38194"/>
          <a:stretch>
            <a:fillRect/>
          </a:stretch>
        </p:blipFill>
        <p:spPr bwMode="auto">
          <a:xfrm>
            <a:off x="179512" y="2992780"/>
            <a:ext cx="4320480" cy="372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397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r="37685" b="37746"/>
          <a:stretch>
            <a:fillRect/>
          </a:stretch>
        </p:blipFill>
        <p:spPr bwMode="auto">
          <a:xfrm>
            <a:off x="4840303" y="3403906"/>
            <a:ext cx="3982104" cy="340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129255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457200" y="-9525"/>
            <a:ext cx="8229600" cy="1138238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chemeClr val="tx1"/>
                </a:solidFill>
                <a:latin typeface="Book Antiqua" panose="02040602050305030304" pitchFamily="18" charset="0"/>
              </a:rPr>
              <a:t>THE BONES OF THE FACE</a:t>
            </a:r>
            <a:endParaRPr lang="en-US" dirty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84995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7504" y="980728"/>
            <a:ext cx="4677221" cy="5602113"/>
          </a:xfrm>
        </p:spPr>
        <p:txBody>
          <a:bodyPr/>
          <a:lstStyle/>
          <a:p>
            <a:pPr algn="ctr" eaLnBrk="1" hangingPunct="1"/>
            <a:r>
              <a:rPr lang="en-GB" altLang="en-US" sz="2800" b="1" dirty="0">
                <a:latin typeface="Book Antiqua" panose="02040602050305030304" pitchFamily="18" charset="0"/>
              </a:rPr>
              <a:t>Paired </a:t>
            </a:r>
            <a:r>
              <a:rPr lang="en-US" altLang="en-US" sz="2800" b="1" dirty="0">
                <a:latin typeface="Book Antiqua" panose="02040602050305030304" pitchFamily="18" charset="0"/>
              </a:rPr>
              <a:t> :</a:t>
            </a:r>
            <a:r>
              <a:rPr lang="en-US" altLang="en-US" sz="2800" dirty="0">
                <a:solidFill>
                  <a:srgbClr val="00FF00"/>
                </a:solidFill>
                <a:latin typeface="Book Antiqua" panose="02040602050305030304" pitchFamily="18" charset="0"/>
              </a:rPr>
              <a:t>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>
                <a:latin typeface="Book Antiqua" panose="02040602050305030304" pitchFamily="18" charset="0"/>
              </a:rPr>
              <a:t>Maxilla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err="1">
                <a:latin typeface="Book Antiqua" panose="02040602050305030304" pitchFamily="18" charset="0"/>
              </a:rPr>
              <a:t>Os</a:t>
            </a:r>
            <a:r>
              <a:rPr lang="en-US" altLang="en-US" sz="2800" dirty="0">
                <a:latin typeface="Book Antiqua" panose="02040602050305030304" pitchFamily="18" charset="0"/>
              </a:rPr>
              <a:t> </a:t>
            </a:r>
            <a:r>
              <a:rPr lang="en-US" altLang="en-US" sz="2800" dirty="0" err="1">
                <a:latin typeface="Book Antiqua" panose="02040602050305030304" pitchFamily="18" charset="0"/>
              </a:rPr>
              <a:t>palatinum</a:t>
            </a:r>
            <a:r>
              <a:rPr lang="en-US" altLang="en-US" sz="2800" dirty="0">
                <a:latin typeface="Book Antiqua" panose="02040602050305030304" pitchFamily="18" charset="0"/>
              </a:rPr>
              <a:t> </a:t>
            </a:r>
            <a:br>
              <a:rPr lang="en-US" altLang="en-US" sz="2800" dirty="0">
                <a:latin typeface="Book Antiqua" panose="02040602050305030304" pitchFamily="18" charset="0"/>
              </a:rPr>
            </a:br>
            <a:r>
              <a:rPr lang="en-US" altLang="en-US" sz="2800" dirty="0">
                <a:latin typeface="Book Antiqua" panose="02040602050305030304" pitchFamily="18" charset="0"/>
              </a:rPr>
              <a:t>(palatine bone)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err="1">
                <a:latin typeface="Book Antiqua" panose="02040602050305030304" pitchFamily="18" charset="0"/>
              </a:rPr>
              <a:t>Os</a:t>
            </a:r>
            <a:r>
              <a:rPr lang="en-US" altLang="en-US" sz="2800" dirty="0">
                <a:latin typeface="Book Antiqua" panose="02040602050305030304" pitchFamily="18" charset="0"/>
              </a:rPr>
              <a:t> </a:t>
            </a:r>
            <a:r>
              <a:rPr lang="en-US" altLang="en-US" sz="2800" dirty="0" err="1">
                <a:latin typeface="Book Antiqua" panose="02040602050305030304" pitchFamily="18" charset="0"/>
              </a:rPr>
              <a:t>zygomaticum</a:t>
            </a:r>
            <a:r>
              <a:rPr lang="en-US" altLang="en-US" sz="2800" dirty="0">
                <a:latin typeface="Book Antiqua" panose="02040602050305030304" pitchFamily="18" charset="0"/>
              </a:rPr>
              <a:t> </a:t>
            </a:r>
            <a:br>
              <a:rPr lang="en-US" altLang="en-US" sz="2800" dirty="0">
                <a:latin typeface="Book Antiqua" panose="02040602050305030304" pitchFamily="18" charset="0"/>
              </a:rPr>
            </a:br>
            <a:r>
              <a:rPr lang="en-US" altLang="en-US" sz="2800" dirty="0">
                <a:latin typeface="Book Antiqua" panose="02040602050305030304" pitchFamily="18" charset="0"/>
              </a:rPr>
              <a:t>(</a:t>
            </a:r>
            <a:r>
              <a:rPr lang="en-US" altLang="en-US" sz="2800" dirty="0" err="1">
                <a:latin typeface="Book Antiqua" panose="02040602050305030304" pitchFamily="18" charset="0"/>
              </a:rPr>
              <a:t>zygomatic</a:t>
            </a:r>
            <a:r>
              <a:rPr lang="en-US" altLang="en-US" sz="2800" dirty="0">
                <a:latin typeface="Book Antiqua" panose="02040602050305030304" pitchFamily="18" charset="0"/>
              </a:rPr>
              <a:t> bone)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err="1">
                <a:latin typeface="Book Antiqua" panose="02040602050305030304" pitchFamily="18" charset="0"/>
              </a:rPr>
              <a:t>Os</a:t>
            </a:r>
            <a:r>
              <a:rPr lang="en-US" altLang="en-US" sz="2800" dirty="0">
                <a:latin typeface="Book Antiqua" panose="02040602050305030304" pitchFamily="18" charset="0"/>
              </a:rPr>
              <a:t> </a:t>
            </a:r>
            <a:r>
              <a:rPr lang="en-US" altLang="en-US" sz="2800" dirty="0" err="1">
                <a:latin typeface="Book Antiqua" panose="02040602050305030304" pitchFamily="18" charset="0"/>
              </a:rPr>
              <a:t>nasale</a:t>
            </a:r>
            <a:r>
              <a:rPr lang="en-US" altLang="en-US" sz="2800" dirty="0">
                <a:latin typeface="Book Antiqua" panose="02040602050305030304" pitchFamily="18" charset="0"/>
              </a:rPr>
              <a:t> </a:t>
            </a:r>
            <a:br>
              <a:rPr lang="en-US" altLang="en-US" sz="2800" dirty="0">
                <a:latin typeface="Book Antiqua" panose="02040602050305030304" pitchFamily="18" charset="0"/>
              </a:rPr>
            </a:br>
            <a:r>
              <a:rPr lang="en-US" altLang="en-US" sz="2800" dirty="0">
                <a:latin typeface="Book Antiqua" panose="02040602050305030304" pitchFamily="18" charset="0"/>
              </a:rPr>
              <a:t>(nasal bone)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err="1">
                <a:latin typeface="Book Antiqua" panose="02040602050305030304" pitchFamily="18" charset="0"/>
              </a:rPr>
              <a:t>Os</a:t>
            </a:r>
            <a:r>
              <a:rPr lang="en-US" altLang="en-US" sz="2800" dirty="0">
                <a:latin typeface="Book Antiqua" panose="02040602050305030304" pitchFamily="18" charset="0"/>
              </a:rPr>
              <a:t> </a:t>
            </a:r>
            <a:r>
              <a:rPr lang="en-US" altLang="en-US" sz="2800" dirty="0" err="1">
                <a:latin typeface="Book Antiqua" panose="02040602050305030304" pitchFamily="18" charset="0"/>
              </a:rPr>
              <a:t>lacrimale</a:t>
            </a:r>
            <a:r>
              <a:rPr lang="en-US" altLang="en-US" sz="2800" dirty="0">
                <a:latin typeface="Book Antiqua" panose="02040602050305030304" pitchFamily="18" charset="0"/>
              </a:rPr>
              <a:t> </a:t>
            </a:r>
            <a:br>
              <a:rPr lang="en-US" altLang="en-US" sz="2800" dirty="0">
                <a:latin typeface="Book Antiqua" panose="02040602050305030304" pitchFamily="18" charset="0"/>
              </a:rPr>
            </a:br>
            <a:r>
              <a:rPr lang="en-US" altLang="en-US" sz="2800" dirty="0">
                <a:latin typeface="Book Antiqua" panose="02040602050305030304" pitchFamily="18" charset="0"/>
              </a:rPr>
              <a:t>(lacrimal bone)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>
                <a:latin typeface="Book Antiqua" panose="02040602050305030304" pitchFamily="18" charset="0"/>
              </a:rPr>
              <a:t>Concha </a:t>
            </a:r>
            <a:r>
              <a:rPr lang="en-US" altLang="en-US" sz="2800" dirty="0" err="1">
                <a:latin typeface="Book Antiqua" panose="02040602050305030304" pitchFamily="18" charset="0"/>
              </a:rPr>
              <a:t>nasalis</a:t>
            </a:r>
            <a:r>
              <a:rPr lang="en-US" altLang="en-US" sz="2800" dirty="0">
                <a:latin typeface="Book Antiqua" panose="02040602050305030304" pitchFamily="18" charset="0"/>
              </a:rPr>
              <a:t> inferior</a:t>
            </a:r>
            <a:br>
              <a:rPr lang="en-US" altLang="en-US" sz="2800" dirty="0">
                <a:latin typeface="Book Antiqua" panose="02040602050305030304" pitchFamily="18" charset="0"/>
              </a:rPr>
            </a:br>
            <a:r>
              <a:rPr lang="en-US" altLang="en-US" sz="2800" dirty="0">
                <a:latin typeface="Book Antiqua" panose="02040602050305030304" pitchFamily="18" charset="0"/>
              </a:rPr>
              <a:t> (inferior nasal concha)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>
                <a:latin typeface="Book Antiqua" panose="02040602050305030304" pitchFamily="18" charset="0"/>
              </a:rPr>
              <a:t> 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sz="2400" dirty="0">
              <a:solidFill>
                <a:srgbClr val="00FF00"/>
              </a:solidFill>
              <a:latin typeface="Book Antiqua" panose="02040602050305030304" pitchFamily="18" charset="0"/>
            </a:endParaRPr>
          </a:p>
        </p:txBody>
      </p:sp>
      <p:sp>
        <p:nvSpPr>
          <p:cNvPr id="84996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067944" y="1211263"/>
            <a:ext cx="5049069" cy="4525962"/>
          </a:xfrm>
        </p:spPr>
        <p:txBody>
          <a:bodyPr/>
          <a:lstStyle/>
          <a:p>
            <a:pPr algn="ctr" eaLnBrk="1" hangingPunct="1"/>
            <a:r>
              <a:rPr lang="en-GB" altLang="en-US" sz="2800" b="1" dirty="0">
                <a:latin typeface="Book Antiqua" panose="02040602050305030304" pitchFamily="18" charset="0"/>
              </a:rPr>
              <a:t>Unpaired:</a:t>
            </a:r>
            <a:r>
              <a:rPr lang="en-US" altLang="en-US" sz="2800" b="1" dirty="0">
                <a:latin typeface="Book Antiqua" panose="02040602050305030304" pitchFamily="18" charset="0"/>
              </a:rPr>
              <a:t> </a:t>
            </a:r>
          </a:p>
          <a:p>
            <a:pPr eaLnBrk="1" hangingPunct="1"/>
            <a:r>
              <a:rPr lang="en-US" altLang="en-US" sz="2800" dirty="0" err="1">
                <a:latin typeface="Book Antiqua" panose="02040602050305030304" pitchFamily="18" charset="0"/>
              </a:rPr>
              <a:t>Mandibula</a:t>
            </a:r>
            <a:r>
              <a:rPr lang="en-US" altLang="en-US" sz="2800" dirty="0">
                <a:latin typeface="Book Antiqua" panose="02040602050305030304" pitchFamily="18" charset="0"/>
              </a:rPr>
              <a:t> (mandible)</a:t>
            </a:r>
          </a:p>
          <a:p>
            <a:pPr eaLnBrk="1" hangingPunct="1"/>
            <a:r>
              <a:rPr lang="en-US" altLang="en-US" sz="2800" dirty="0" err="1">
                <a:latin typeface="Book Antiqua" panose="02040602050305030304" pitchFamily="18" charset="0"/>
              </a:rPr>
              <a:t>Vomer</a:t>
            </a:r>
            <a:r>
              <a:rPr lang="en-US" altLang="en-US" sz="2800" dirty="0">
                <a:latin typeface="Book Antiqua" panose="02040602050305030304" pitchFamily="18" charset="0"/>
              </a:rPr>
              <a:t> (</a:t>
            </a:r>
            <a:r>
              <a:rPr lang="en-US" altLang="en-US" sz="2800" dirty="0" err="1">
                <a:latin typeface="Book Antiqua" panose="02040602050305030304" pitchFamily="18" charset="0"/>
              </a:rPr>
              <a:t>vomer</a:t>
            </a:r>
            <a:r>
              <a:rPr lang="en-US" altLang="en-US" sz="28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en-US" altLang="en-US" sz="2800" dirty="0" err="1">
                <a:latin typeface="Book Antiqua" panose="02040602050305030304" pitchFamily="18" charset="0"/>
              </a:rPr>
              <a:t>Os</a:t>
            </a:r>
            <a:r>
              <a:rPr lang="en-US" altLang="en-US" sz="2800" dirty="0">
                <a:latin typeface="Book Antiqua" panose="02040602050305030304" pitchFamily="18" charset="0"/>
              </a:rPr>
              <a:t> </a:t>
            </a:r>
            <a:r>
              <a:rPr lang="en-US" altLang="en-US" sz="2800" dirty="0" err="1">
                <a:latin typeface="Book Antiqua" panose="02040602050305030304" pitchFamily="18" charset="0"/>
              </a:rPr>
              <a:t>hyoideum</a:t>
            </a:r>
            <a:r>
              <a:rPr lang="en-US" altLang="en-US" sz="2800" dirty="0">
                <a:latin typeface="Book Antiqua" panose="02040602050305030304" pitchFamily="18" charset="0"/>
              </a:rPr>
              <a:t> (hyoid bone)</a:t>
            </a:r>
            <a:endParaRPr lang="en-US" sz="2800" dirty="0">
              <a:latin typeface="Book Antiqua" panose="02040602050305030304" pitchFamily="18" charset="0"/>
            </a:endParaRPr>
          </a:p>
        </p:txBody>
      </p:sp>
      <p:pic>
        <p:nvPicPr>
          <p:cNvPr id="8499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5" r="38170" b="39178"/>
          <a:stretch>
            <a:fillRect/>
          </a:stretch>
        </p:blipFill>
        <p:spPr bwMode="auto">
          <a:xfrm>
            <a:off x="4784725" y="3282950"/>
            <a:ext cx="4148138" cy="355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39750" y="47625"/>
            <a:ext cx="8226425" cy="6350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</a:rPr>
              <a:t>MAXILLA </a:t>
            </a:r>
            <a:r>
              <a:rPr lang="en-GB" altLang="en-US" sz="3200" dirty="0">
                <a:latin typeface="Times New Roman" panose="02020603050405020304" pitchFamily="18" charset="0"/>
              </a:rPr>
              <a:t>(upper jaw</a:t>
            </a:r>
            <a:r>
              <a:rPr lang="sr-Cyrl-RS" altLang="en-US" sz="3200" dirty="0">
                <a:latin typeface="Times New Roman" panose="02020603050405020304" pitchFamily="18" charset="0"/>
              </a:rPr>
              <a:t>)</a:t>
            </a:r>
            <a:endParaRPr lang="sr-Cyrl-CS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49275"/>
            <a:ext cx="9145588" cy="50387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altLang="en-US" sz="1800" dirty="0">
                <a:latin typeface="Book Antiqua" panose="02040602050305030304" pitchFamily="18" charset="0"/>
              </a:rPr>
              <a:t>Parts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</a:rPr>
              <a:t>	</a:t>
            </a:r>
            <a:br>
              <a:rPr lang="sr-Cyrl-RS" altLang="en-US" sz="1800" b="1" dirty="0">
                <a:latin typeface="Book Antiqua" panose="02040602050305030304" pitchFamily="18" charset="0"/>
              </a:rPr>
            </a:br>
            <a:r>
              <a:rPr lang="sr-Cyrl-RS" altLang="en-US" sz="1800" b="1" dirty="0">
                <a:latin typeface="Book Antiqua" panose="02040602050305030304" pitchFamily="18" charset="0"/>
              </a:rPr>
              <a:t>1) </a:t>
            </a:r>
            <a:r>
              <a:rPr lang="en-GB" altLang="en-US" sz="1800" b="1" dirty="0">
                <a:latin typeface="Book Antiqua" panose="02040602050305030304" pitchFamily="18" charset="0"/>
              </a:rPr>
              <a:t>The body (</a:t>
            </a:r>
            <a:r>
              <a:rPr lang="en-US" altLang="en-US" sz="1800" b="1" dirty="0">
                <a:latin typeface="Book Antiqua" panose="02040602050305030304" pitchFamily="18" charset="0"/>
              </a:rPr>
              <a:t>C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orpus</a:t>
            </a:r>
            <a:r>
              <a:rPr lang="en-GB" altLang="en-US" sz="1800" b="1" dirty="0">
                <a:latin typeface="Book Antiqua" panose="02040602050305030304" pitchFamily="18" charset="0"/>
              </a:rPr>
              <a:t> maxillae</a:t>
            </a:r>
            <a:r>
              <a:rPr lang="sr-Cyrl-RS" altLang="en-US" sz="1800" b="1" dirty="0">
                <a:latin typeface="Book Antiqua" panose="02040602050305030304" pitchFamily="18" charset="0"/>
              </a:rPr>
              <a:t>)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	</a:t>
            </a:r>
            <a:r>
              <a:rPr lang="sr-Cyrl-RS" altLang="en-US" sz="1800" b="1" dirty="0">
                <a:latin typeface="Book Antiqua" panose="02040602050305030304" pitchFamily="18" charset="0"/>
              </a:rPr>
              <a:t>2)</a:t>
            </a:r>
            <a:r>
              <a:rPr lang="en-GB" altLang="en-US" sz="1800" b="1" dirty="0">
                <a:latin typeface="Book Antiqua" panose="02040602050305030304" pitchFamily="18" charset="0"/>
              </a:rPr>
              <a:t> Processes</a:t>
            </a:r>
            <a:r>
              <a:rPr lang="sr-Cyrl-RS" altLang="en-US" sz="1800" b="1" dirty="0">
                <a:latin typeface="Book Antiqua" panose="02040602050305030304" pitchFamily="18" charset="0"/>
              </a:rPr>
              <a:t>: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	</a:t>
            </a:r>
            <a:r>
              <a:rPr lang="sr-Cyrl-RS" altLang="en-US" sz="1800" dirty="0">
                <a:latin typeface="Book Antiqua" panose="02040602050305030304" pitchFamily="18" charset="0"/>
              </a:rPr>
              <a:t>   </a:t>
            </a:r>
            <a:r>
              <a:rPr lang="sr-Cyrl-RS" altLang="en-US" sz="1800" b="1" dirty="0">
                <a:latin typeface="Book Antiqua" panose="02040602050305030304" pitchFamily="18" charset="0"/>
              </a:rPr>
              <a:t> -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Processus</a:t>
            </a:r>
            <a:r>
              <a:rPr lang="en-US" altLang="en-US" sz="1800" b="1" dirty="0">
                <a:latin typeface="Book Antiqua" panose="02040602050305030304" pitchFamily="18" charset="0"/>
              </a:rPr>
              <a:t>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frontalis</a:t>
            </a:r>
            <a:r>
              <a:rPr lang="en-US" altLang="en-US" sz="1800" b="1" dirty="0">
                <a:latin typeface="Book Antiqua" panose="02040602050305030304" pitchFamily="18" charset="0"/>
              </a:rPr>
              <a:t> (the frontal process)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	</a:t>
            </a:r>
            <a:r>
              <a:rPr lang="sr-Cyrl-RS" altLang="en-US" sz="1800" dirty="0">
                <a:latin typeface="Book Antiqua" panose="02040602050305030304" pitchFamily="18" charset="0"/>
              </a:rPr>
              <a:t>    </a:t>
            </a:r>
            <a:r>
              <a:rPr lang="sr-Cyrl-RS" altLang="en-US" sz="1800" b="1" dirty="0">
                <a:latin typeface="Book Antiqua" panose="02040602050305030304" pitchFamily="18" charset="0"/>
              </a:rPr>
              <a:t>-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Processus</a:t>
            </a:r>
            <a:r>
              <a:rPr lang="en-US" altLang="en-US" sz="1800" b="1" dirty="0">
                <a:latin typeface="Book Antiqua" panose="02040602050305030304" pitchFamily="18" charset="0"/>
              </a:rPr>
              <a:t>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zygomaticus</a:t>
            </a:r>
            <a:r>
              <a:rPr lang="en-US" altLang="en-US" sz="1800" b="1" dirty="0">
                <a:latin typeface="Book Antiqua" panose="02040602050305030304" pitchFamily="18" charset="0"/>
              </a:rPr>
              <a:t> (the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zygomatic</a:t>
            </a:r>
            <a:r>
              <a:rPr lang="en-US" altLang="en-US" sz="1800" b="1" dirty="0">
                <a:latin typeface="Book Antiqua" panose="02040602050305030304" pitchFamily="18" charset="0"/>
              </a:rPr>
              <a:t> process)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	</a:t>
            </a:r>
            <a:r>
              <a:rPr lang="sr-Cyrl-RS" altLang="en-US" sz="1800" dirty="0">
                <a:latin typeface="Book Antiqua" panose="02040602050305030304" pitchFamily="18" charset="0"/>
              </a:rPr>
              <a:t>   </a:t>
            </a:r>
            <a:r>
              <a:rPr lang="sr-Cyrl-RS" altLang="en-US" sz="1800" b="1" dirty="0">
                <a:latin typeface="Book Antiqua" panose="02040602050305030304" pitchFamily="18" charset="0"/>
              </a:rPr>
              <a:t> -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Processus</a:t>
            </a:r>
            <a:r>
              <a:rPr lang="en-US" altLang="en-US" sz="1800" b="1" dirty="0">
                <a:latin typeface="Book Antiqua" panose="02040602050305030304" pitchFamily="18" charset="0"/>
              </a:rPr>
              <a:t>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palatinus</a:t>
            </a:r>
            <a:r>
              <a:rPr lang="en-US" altLang="en-US" sz="1800" b="1" dirty="0">
                <a:latin typeface="Book Antiqua" panose="02040602050305030304" pitchFamily="18" charset="0"/>
              </a:rPr>
              <a:t> (the palatine process)</a:t>
            </a:r>
            <a:endParaRPr lang="en-U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Book Antiqua" panose="02040602050305030304" pitchFamily="18" charset="0"/>
              </a:rPr>
              <a:t>	</a:t>
            </a:r>
            <a:r>
              <a:rPr lang="sr-Cyrl-RS" altLang="en-US" sz="1800" dirty="0">
                <a:latin typeface="Book Antiqua" panose="02040602050305030304" pitchFamily="18" charset="0"/>
              </a:rPr>
              <a:t>    </a:t>
            </a:r>
            <a:r>
              <a:rPr lang="sr-Cyrl-RS" altLang="en-US" sz="1800" b="1" dirty="0">
                <a:latin typeface="Book Antiqua" panose="02040602050305030304" pitchFamily="18" charset="0"/>
              </a:rPr>
              <a:t>-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Processus</a:t>
            </a:r>
            <a:r>
              <a:rPr lang="en-US" altLang="en-US" sz="1800" b="1" dirty="0">
                <a:latin typeface="Book Antiqua" panose="02040602050305030304" pitchFamily="18" charset="0"/>
              </a:rPr>
              <a:t>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alveolaris</a:t>
            </a:r>
            <a:r>
              <a:rPr lang="en-US" altLang="en-US" sz="1800" b="1" dirty="0">
                <a:latin typeface="Book Antiqua" panose="02040602050305030304" pitchFamily="18" charset="0"/>
              </a:rPr>
              <a:t> (the alveolar process)</a:t>
            </a:r>
            <a:endParaRPr lang="en-US" sz="1800" dirty="0">
              <a:latin typeface="Times New Roman" panose="02020603050405020304" pitchFamily="18" charset="0"/>
            </a:endParaRPr>
          </a:p>
        </p:txBody>
      </p:sp>
      <p:pic>
        <p:nvPicPr>
          <p:cNvPr id="8602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5" r="38170" b="39178"/>
          <a:stretch>
            <a:fillRect/>
          </a:stretch>
        </p:blipFill>
        <p:spPr bwMode="auto">
          <a:xfrm>
            <a:off x="4416778" y="2632877"/>
            <a:ext cx="4665663" cy="400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0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r="38644" b="38780"/>
          <a:stretch>
            <a:fillRect/>
          </a:stretch>
        </p:blipFill>
        <p:spPr bwMode="auto">
          <a:xfrm>
            <a:off x="179388" y="3068638"/>
            <a:ext cx="4071937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72" t="9926" r="30972" b="7086"/>
          <a:stretch>
            <a:fillRect/>
          </a:stretch>
        </p:blipFill>
        <p:spPr bwMode="auto">
          <a:xfrm>
            <a:off x="6318250" y="4173538"/>
            <a:ext cx="2849563" cy="268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704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r="38644" b="38780"/>
          <a:stretch>
            <a:fillRect/>
          </a:stretch>
        </p:blipFill>
        <p:spPr bwMode="auto">
          <a:xfrm>
            <a:off x="3556000" y="4349750"/>
            <a:ext cx="2846388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39750" y="47625"/>
            <a:ext cx="8226425" cy="6350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</a:rPr>
              <a:t>MAXILLA </a:t>
            </a:r>
            <a:r>
              <a:rPr lang="en-GB" altLang="en-US" sz="3200" dirty="0">
                <a:latin typeface="Times New Roman" panose="02020603050405020304" pitchFamily="18" charset="0"/>
              </a:rPr>
              <a:t>(upper jaw</a:t>
            </a:r>
            <a:r>
              <a:rPr lang="sr-Cyrl-RS" altLang="en-US" sz="3200" dirty="0">
                <a:latin typeface="Times New Roman" panose="02020603050405020304" pitchFamily="18" charset="0"/>
              </a:rPr>
              <a:t>)</a:t>
            </a:r>
            <a:endParaRPr lang="sr-Cyrl-CS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8704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44345" y="682575"/>
            <a:ext cx="9145588" cy="23764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</a:rPr>
              <a:t>	</a:t>
            </a:r>
            <a:br>
              <a:rPr lang="sr-Cyrl-RS" altLang="en-US" sz="1800" b="1" dirty="0">
                <a:latin typeface="Book Antiqua" panose="02040602050305030304" pitchFamily="18" charset="0"/>
              </a:rPr>
            </a:br>
            <a:r>
              <a:rPr lang="sr-Cyrl-RS" altLang="en-US" sz="1800" b="1" dirty="0">
                <a:latin typeface="Book Antiqua" panose="02040602050305030304" pitchFamily="18" charset="0"/>
              </a:rPr>
              <a:t>1) </a:t>
            </a:r>
            <a:r>
              <a:rPr lang="en-GB" altLang="en-US" sz="1800" b="1" dirty="0">
                <a:latin typeface="Book Antiqua" panose="02040602050305030304" pitchFamily="18" charset="0"/>
              </a:rPr>
              <a:t>The body (</a:t>
            </a:r>
            <a:r>
              <a:rPr lang="en-US" altLang="en-US" sz="1800" b="1" dirty="0">
                <a:latin typeface="Book Antiqua" panose="02040602050305030304" pitchFamily="18" charset="0"/>
              </a:rPr>
              <a:t>C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orpus</a:t>
            </a:r>
            <a:r>
              <a:rPr lang="en-GB" altLang="en-US" sz="1800" b="1" dirty="0">
                <a:latin typeface="Book Antiqua" panose="02040602050305030304" pitchFamily="18" charset="0"/>
              </a:rPr>
              <a:t> maxillae</a:t>
            </a:r>
            <a:r>
              <a:rPr lang="sr-Cyrl-RS" altLang="en-US" sz="1800" b="1" dirty="0">
                <a:latin typeface="Book Antiqua" panose="02040602050305030304" pitchFamily="18" charset="0"/>
              </a:rPr>
              <a:t>)</a:t>
            </a:r>
            <a:r>
              <a:rPr lang="sr-Cyrl-RS" altLang="en-US" sz="1800" dirty="0">
                <a:latin typeface="Book Antiqua" panose="02040602050305030304" pitchFamily="18" charset="0"/>
              </a:rPr>
              <a:t> – </a:t>
            </a:r>
            <a:r>
              <a:rPr lang="en-GB" altLang="en-US" sz="1800" dirty="0">
                <a:latin typeface="Book Antiqua" panose="02040602050305030304" pitchFamily="18" charset="0"/>
              </a:rPr>
              <a:t>in the shape of the three-sided pyramid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GB" altLang="en-US" sz="1800" dirty="0">
                <a:latin typeface="Book Antiqua" panose="02040602050305030304" pitchFamily="18" charset="0"/>
              </a:rPr>
              <a:t>has the 3 sides (surfaces)</a:t>
            </a:r>
            <a:r>
              <a:rPr lang="sr-Cyrl-RS" altLang="en-US" sz="1800" dirty="0">
                <a:latin typeface="Book Antiqua" panose="02040602050305030304" pitchFamily="18" charset="0"/>
              </a:rPr>
              <a:t>: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- anterior (forms the frontal side of the face)</a:t>
            </a:r>
            <a:r>
              <a:rPr lang="sr-Cyrl-RS" altLang="en-US" sz="1800" dirty="0">
                <a:latin typeface="Book Antiqua" panose="02040602050305030304" pitchFamily="18" charset="0"/>
              </a:rPr>
              <a:t>,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- posterior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en-GB" altLang="en-US" sz="1800" dirty="0">
                <a:latin typeface="Book Antiqua" panose="02040602050305030304" pitchFamily="18" charset="0"/>
              </a:rPr>
              <a:t>forms the anterior walls of </a:t>
            </a:r>
            <a:r>
              <a:rPr lang="en-GB" altLang="en-US" sz="1800" dirty="0" err="1">
                <a:latin typeface="Book Antiqua" panose="02040602050305030304" pitchFamily="18" charset="0"/>
              </a:rPr>
              <a:t>infratemporal</a:t>
            </a:r>
            <a:r>
              <a:rPr lang="en-GB" altLang="en-US" sz="1800" dirty="0">
                <a:latin typeface="Book Antiqua" panose="02040602050305030304" pitchFamily="18" charset="0"/>
              </a:rPr>
              <a:t> and </a:t>
            </a:r>
            <a:r>
              <a:rPr lang="en-GB" altLang="en-US" sz="1800" dirty="0" err="1">
                <a:latin typeface="Book Antiqua" panose="02040602050305030304" pitchFamily="18" charset="0"/>
              </a:rPr>
              <a:t>pterygpalatine</a:t>
            </a:r>
            <a:r>
              <a:rPr lang="en-GB" altLang="en-US" sz="1800" dirty="0">
                <a:latin typeface="Book Antiqua" panose="02040602050305030304" pitchFamily="18" charset="0"/>
              </a:rPr>
              <a:t> fossa</a:t>
            </a:r>
            <a:r>
              <a:rPr lang="sr-Cyrl-RS" altLang="en-US" sz="1800" dirty="0">
                <a:latin typeface="Book Antiqua" panose="02040602050305030304" pitchFamily="18" charset="0"/>
              </a:rPr>
              <a:t>) </a:t>
            </a:r>
            <a:r>
              <a:rPr lang="en-GB" altLang="en-US" sz="1800" dirty="0">
                <a:latin typeface="Book Antiqua" panose="02040602050305030304" pitchFamily="18" charset="0"/>
              </a:rPr>
              <a:t>and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- superior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>
                <a:latin typeface="Book Antiqua" panose="02040602050305030304" pitchFamily="18" charset="0"/>
              </a:rPr>
              <a:t>forms the base of orbital cavity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GB" altLang="en-US" sz="1800" dirty="0">
                <a:latin typeface="Book Antiqua" panose="02040602050305030304" pitchFamily="18" charset="0"/>
              </a:rPr>
              <a:t>has the base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en-GB" altLang="en-US" sz="1800" dirty="0">
                <a:latin typeface="Book Antiqua" panose="02040602050305030304" pitchFamily="18" charset="0"/>
              </a:rPr>
              <a:t>forms the external wall of nasal cavity and contains the opening of maxillary sinus</a:t>
            </a:r>
            <a:r>
              <a:rPr lang="sr-Cyrl-RS" altLang="en-US" sz="1800" dirty="0">
                <a:latin typeface="Book Antiqua" panose="02040602050305030304" pitchFamily="18" charset="0"/>
              </a:rPr>
              <a:t>) </a:t>
            </a:r>
            <a:r>
              <a:rPr lang="en-GB" altLang="en-US" sz="1800" dirty="0">
                <a:latin typeface="Book Antiqua" panose="02040602050305030304" pitchFamily="18" charset="0"/>
              </a:rPr>
              <a:t>and has the apex that continues with </a:t>
            </a:r>
            <a:r>
              <a:rPr lang="en-GB" altLang="en-US" sz="1800" dirty="0" err="1">
                <a:latin typeface="Book Antiqua" panose="02040602050305030304" pitchFamily="18" charset="0"/>
              </a:rPr>
              <a:t>zygomatic</a:t>
            </a:r>
            <a:r>
              <a:rPr lang="en-GB" altLang="en-US" sz="1800" dirty="0">
                <a:latin typeface="Book Antiqua" panose="02040602050305030304" pitchFamily="18" charset="0"/>
              </a:rPr>
              <a:t> process</a:t>
            </a: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GB" altLang="en-US" sz="1800" dirty="0">
                <a:latin typeface="Book Antiqua" panose="02040602050305030304" pitchFamily="18" charset="0"/>
              </a:rPr>
              <a:t>the body of maxilla is the hollowed bony part; it contains maxillary sinus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>
                <a:latin typeface="Book Antiqua" panose="02040602050305030304" pitchFamily="18" charset="0"/>
              </a:rPr>
              <a:t>sinus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 err="1">
                <a:latin typeface="Book Antiqua" panose="02040602050305030304" pitchFamily="18" charset="0"/>
              </a:rPr>
              <a:t>maxillaris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dirty="0">
              <a:latin typeface="Times New Roman" panose="02020603050405020304" pitchFamily="18" charset="0"/>
            </a:endParaRPr>
          </a:p>
        </p:txBody>
      </p:sp>
      <p:pic>
        <p:nvPicPr>
          <p:cNvPr id="8704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5" r="38170" b="39178"/>
          <a:stretch>
            <a:fillRect/>
          </a:stretch>
        </p:blipFill>
        <p:spPr bwMode="auto">
          <a:xfrm>
            <a:off x="-17463" y="3500438"/>
            <a:ext cx="3930651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7654" r="60097" b="45329"/>
          <a:stretch>
            <a:fillRect/>
          </a:stretch>
        </p:blipFill>
        <p:spPr bwMode="auto">
          <a:xfrm>
            <a:off x="6311900" y="3778250"/>
            <a:ext cx="2816225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7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39750" y="47625"/>
            <a:ext cx="8226425" cy="6350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</a:rPr>
              <a:t>MAXILLA </a:t>
            </a:r>
            <a:r>
              <a:rPr lang="en-GB" altLang="en-US" sz="3200" dirty="0">
                <a:latin typeface="Times New Roman" panose="02020603050405020304" pitchFamily="18" charset="0"/>
              </a:rPr>
              <a:t>(upper jaw</a:t>
            </a:r>
            <a:r>
              <a:rPr lang="sr-Cyrl-RS" altLang="en-US" sz="3200" dirty="0">
                <a:latin typeface="Times New Roman" panose="02020603050405020304" pitchFamily="18" charset="0"/>
              </a:rPr>
              <a:t>)</a:t>
            </a:r>
            <a:endParaRPr lang="sr-Cyrl-CS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8806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925" y="841375"/>
            <a:ext cx="9145588" cy="50387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	</a:t>
            </a:r>
            <a:r>
              <a:rPr lang="sr-Cyrl-RS" altLang="en-US" sz="1800" b="1" dirty="0">
                <a:latin typeface="Book Antiqua" panose="02040602050305030304" pitchFamily="18" charset="0"/>
              </a:rPr>
              <a:t>2)</a:t>
            </a:r>
            <a:r>
              <a:rPr lang="en-GB" altLang="en-US" sz="1800" b="1" dirty="0">
                <a:latin typeface="Book Antiqua" panose="02040602050305030304" pitchFamily="18" charset="0"/>
              </a:rPr>
              <a:t> Processes of maxilla</a:t>
            </a:r>
            <a:r>
              <a:rPr lang="sr-Cyrl-RS" altLang="en-US" sz="1800" b="1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   </a:t>
            </a:r>
            <a:r>
              <a:rPr lang="sr-Cyrl-RS" altLang="en-US" sz="1800" b="1" dirty="0">
                <a:latin typeface="Book Antiqua" panose="02040602050305030304" pitchFamily="18" charset="0"/>
              </a:rPr>
              <a:t> -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Processus</a:t>
            </a:r>
            <a:r>
              <a:rPr lang="en-US" altLang="en-US" sz="1800" b="1" dirty="0">
                <a:latin typeface="Book Antiqua" panose="02040602050305030304" pitchFamily="18" charset="0"/>
              </a:rPr>
              <a:t>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frontalis</a:t>
            </a:r>
            <a:r>
              <a:rPr lang="en-US" altLang="en-US" sz="1800" dirty="0">
                <a:latin typeface="Book Antiqua" panose="02040602050305030304" pitchFamily="18" charset="0"/>
              </a:rPr>
              <a:t>: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located between nasal and lacrimal bone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    </a:t>
            </a:r>
            <a:r>
              <a:rPr lang="sr-Cyrl-RS" altLang="en-US" sz="1800" b="1" dirty="0">
                <a:latin typeface="Book Antiqua" panose="02040602050305030304" pitchFamily="18" charset="0"/>
              </a:rPr>
              <a:t>-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Processus</a:t>
            </a:r>
            <a:r>
              <a:rPr lang="en-US" altLang="en-US" sz="1800" b="1" dirty="0">
                <a:latin typeface="Book Antiqua" panose="02040602050305030304" pitchFamily="18" charset="0"/>
              </a:rPr>
              <a:t>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zygomaticus</a:t>
            </a:r>
            <a:r>
              <a:rPr lang="sr-Cyrl-RS" altLang="en-US" sz="1800" b="1" dirty="0">
                <a:latin typeface="Book Antiqua" panose="02040602050305030304" pitchFamily="18" charset="0"/>
              </a:rPr>
              <a:t>: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continuous the apex of the maxillary body and joins with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                                  the </a:t>
            </a:r>
            <a:r>
              <a:rPr lang="en-GB" altLang="en-US" sz="1800" dirty="0" err="1">
                <a:latin typeface="Book Antiqua" panose="02040602050305030304" pitchFamily="18" charset="0"/>
              </a:rPr>
              <a:t>zygomatic</a:t>
            </a:r>
            <a:r>
              <a:rPr lang="en-GB" altLang="en-US" sz="1800" dirty="0">
                <a:latin typeface="Book Antiqua" panose="02040602050305030304" pitchFamily="18" charset="0"/>
              </a:rPr>
              <a:t> bone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   </a:t>
            </a:r>
            <a:r>
              <a:rPr lang="sr-Cyrl-RS" altLang="en-US" sz="1800" b="1" dirty="0">
                <a:latin typeface="Book Antiqua" panose="02040602050305030304" pitchFamily="18" charset="0"/>
              </a:rPr>
              <a:t> -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Processus</a:t>
            </a:r>
            <a:r>
              <a:rPr lang="en-US" altLang="en-US" sz="1800" b="1" dirty="0">
                <a:latin typeface="Book Antiqua" panose="02040602050305030304" pitchFamily="18" charset="0"/>
              </a:rPr>
              <a:t>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palatinus</a:t>
            </a:r>
            <a:r>
              <a:rPr lang="en-US" altLang="en-US" sz="1800" b="1" dirty="0">
                <a:latin typeface="Book Antiqua" panose="02040602050305030304" pitchFamily="18" charset="0"/>
              </a:rPr>
              <a:t>: </a:t>
            </a:r>
            <a:r>
              <a:rPr lang="en-GB" altLang="en-US" sz="1800" dirty="0">
                <a:latin typeface="Book Antiqua" panose="02040602050305030304" pitchFamily="18" charset="0"/>
              </a:rPr>
              <a:t>forms the anterior 2/3 of the hard plate (</a:t>
            </a:r>
            <a:r>
              <a:rPr lang="en-GB" altLang="en-US" sz="1800" dirty="0" err="1">
                <a:latin typeface="Book Antiqua" panose="02040602050305030304" pitchFamily="18" charset="0"/>
              </a:rPr>
              <a:t>palatum</a:t>
            </a:r>
            <a:r>
              <a:rPr lang="en-GB" altLang="en-US" sz="1800" dirty="0">
                <a:latin typeface="Book Antiqua" panose="02040602050305030304" pitchFamily="18" charset="0"/>
              </a:rPr>
              <a:t> durum) and joins posteriorly with horizontal plate of palatine bone (</a:t>
            </a:r>
            <a:r>
              <a:rPr lang="en-GB" altLang="en-US" sz="1400" dirty="0">
                <a:latin typeface="Book Antiqua" panose="02040602050305030304" pitchFamily="18" charset="0"/>
              </a:rPr>
              <a:t>that make the rest of hard plate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endParaRPr lang="en-U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    </a:t>
            </a:r>
            <a:r>
              <a:rPr lang="sr-Cyrl-RS" altLang="en-US" sz="1800" b="1" dirty="0">
                <a:latin typeface="Book Antiqua" panose="02040602050305030304" pitchFamily="18" charset="0"/>
              </a:rPr>
              <a:t>-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Processus</a:t>
            </a:r>
            <a:r>
              <a:rPr lang="en-US" altLang="en-US" sz="1800" b="1" dirty="0">
                <a:latin typeface="Book Antiqua" panose="02040602050305030304" pitchFamily="18" charset="0"/>
              </a:rPr>
              <a:t> </a:t>
            </a:r>
            <a:r>
              <a:rPr lang="en-US" altLang="en-US" sz="1800" b="1" dirty="0" err="1">
                <a:latin typeface="Book Antiqua" panose="02040602050305030304" pitchFamily="18" charset="0"/>
              </a:rPr>
              <a:t>alveolaris</a:t>
            </a:r>
            <a:r>
              <a:rPr lang="sr-Cyrl-RS" altLang="en-US" sz="1800" b="1" dirty="0">
                <a:latin typeface="Book Antiqua" panose="02040602050305030304" pitchFamily="18" charset="0"/>
              </a:rPr>
              <a:t>: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contains the tooth sockets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US" altLang="en-US" sz="1800" dirty="0">
                <a:latin typeface="Book Antiqua" panose="02040602050305030304" pitchFamily="18" charset="0"/>
              </a:rPr>
              <a:t>alveoli </a:t>
            </a:r>
            <a:r>
              <a:rPr lang="en-US" altLang="en-US" sz="1800" dirty="0" err="1">
                <a:latin typeface="Book Antiqua" panose="02040602050305030304" pitchFamily="18" charset="0"/>
              </a:rPr>
              <a:t>dentales</a:t>
            </a:r>
            <a:r>
              <a:rPr lang="sr-Cyrl-RS" altLang="en-US" sz="1800" dirty="0">
                <a:latin typeface="Book Antiqua" panose="02040602050305030304" pitchFamily="18" charset="0"/>
              </a:rPr>
              <a:t>) </a:t>
            </a:r>
            <a:r>
              <a:rPr lang="en-GB" altLang="en-US" sz="1800" dirty="0">
                <a:latin typeface="Book Antiqua" panose="02040602050305030304" pitchFamily="18" charset="0"/>
              </a:rPr>
              <a:t>for the teeth of upper jaw</a:t>
            </a:r>
            <a:endParaRPr lang="en-US" sz="1800" dirty="0">
              <a:latin typeface="Times New Roman" panose="02020603050405020304" pitchFamily="18" charset="0"/>
            </a:endParaRPr>
          </a:p>
        </p:txBody>
      </p:sp>
      <p:pic>
        <p:nvPicPr>
          <p:cNvPr id="8806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5" r="38170" b="39178"/>
          <a:stretch>
            <a:fillRect/>
          </a:stretch>
        </p:blipFill>
        <p:spPr bwMode="auto">
          <a:xfrm>
            <a:off x="-17463" y="3500438"/>
            <a:ext cx="3930651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r="38644" b="38780"/>
          <a:stretch>
            <a:fillRect/>
          </a:stretch>
        </p:blipFill>
        <p:spPr bwMode="auto">
          <a:xfrm>
            <a:off x="3556000" y="4349750"/>
            <a:ext cx="2846388" cy="250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7" t="12449" r="66577" b="45329"/>
          <a:stretch/>
        </p:blipFill>
        <p:spPr bwMode="auto">
          <a:xfrm>
            <a:off x="20638" y="4005064"/>
            <a:ext cx="2247900" cy="2779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0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39552" y="0"/>
            <a:ext cx="8226425" cy="633413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Times New Roman" panose="02020603050405020304" pitchFamily="18" charset="0"/>
              </a:rPr>
              <a:t>OS PALATINUM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GB" altLang="en-US" sz="3200" dirty="0">
                <a:latin typeface="Times New Roman" panose="02020603050405020304" pitchFamily="18" charset="0"/>
              </a:rPr>
              <a:t>(palatine bone</a:t>
            </a:r>
            <a:r>
              <a:rPr lang="sr-Cyrl-RS" altLang="en-US" sz="3200" dirty="0">
                <a:latin typeface="Times New Roman" panose="02020603050405020304" pitchFamily="18" charset="0"/>
              </a:rPr>
              <a:t>)</a:t>
            </a:r>
            <a:endParaRPr lang="sr-Cyrl-CS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0638" y="549275"/>
            <a:ext cx="9145587" cy="5038725"/>
          </a:xfrm>
        </p:spPr>
        <p:txBody>
          <a:bodyPr/>
          <a:lstStyle/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Paired bone, located at the back of nasal cavity between maxilla and </a:t>
            </a:r>
            <a:r>
              <a:rPr lang="en-GB" altLang="en-US" sz="1800" dirty="0" err="1">
                <a:latin typeface="Book Antiqua" panose="02040602050305030304" pitchFamily="18" charset="0"/>
              </a:rPr>
              <a:t>pterygoid</a:t>
            </a:r>
            <a:r>
              <a:rPr lang="en-GB" altLang="en-US" sz="1800" dirty="0">
                <a:latin typeface="Book Antiqua" panose="02040602050305030304" pitchFamily="18" charset="0"/>
              </a:rPr>
              <a:t> process of sphenoid bone; forms the posterior part of hard </a:t>
            </a:r>
            <a:r>
              <a:rPr lang="en-GB" altLang="en-US" sz="1800" dirty="0" err="1">
                <a:latin typeface="Book Antiqua" panose="02040602050305030304" pitchFamily="18" charset="0"/>
              </a:rPr>
              <a:t>palte</a:t>
            </a: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Parts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b="1" dirty="0">
                <a:latin typeface="Book Antiqua" panose="02040602050305030304" pitchFamily="18" charset="0"/>
              </a:rPr>
            </a:br>
            <a:r>
              <a:rPr lang="sr-Cyrl-RS" altLang="en-US" sz="1800" b="1" dirty="0">
                <a:latin typeface="Book Antiqua" panose="02040602050305030304" pitchFamily="18" charset="0"/>
              </a:rPr>
              <a:t>1) </a:t>
            </a:r>
            <a:r>
              <a:rPr lang="en-GB" altLang="en-US" sz="1800" b="1" dirty="0">
                <a:latin typeface="Book Antiqua" panose="02040602050305030304" pitchFamily="18" charset="0"/>
              </a:rPr>
              <a:t>Horizontal plate (lamina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horizontalis</a:t>
            </a:r>
            <a:r>
              <a:rPr lang="sr-Cyrl-RS" altLang="en-US" sz="1800" b="1" dirty="0">
                <a:latin typeface="Book Antiqua" panose="02040602050305030304" pitchFamily="18" charset="0"/>
              </a:rPr>
              <a:t>)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  - </a:t>
            </a:r>
            <a:r>
              <a:rPr lang="en-GB" altLang="en-US" sz="1800" dirty="0">
                <a:latin typeface="Book Antiqua" panose="02040602050305030304" pitchFamily="18" charset="0"/>
              </a:rPr>
              <a:t>located between oral and nasal cavity (forms the roof of the oral and the floor of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nasal cavity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	  - </a:t>
            </a:r>
            <a:r>
              <a:rPr lang="en-GB" altLang="en-US" sz="1800" dirty="0">
                <a:latin typeface="Book Antiqua" panose="02040602050305030304" pitchFamily="18" charset="0"/>
              </a:rPr>
              <a:t>forms the posterior 1/3 of the hard plate, joining anteriorly with </a:t>
            </a:r>
            <a:r>
              <a:rPr lang="en-GB" altLang="en-US" sz="1800" dirty="0" err="1">
                <a:latin typeface="Book Antiqua" panose="02040602050305030304" pitchFamily="18" charset="0"/>
              </a:rPr>
              <a:t>processus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</a:t>
            </a:r>
            <a:r>
              <a:rPr lang="en-GB" altLang="en-US" sz="1800" dirty="0" err="1">
                <a:latin typeface="Book Antiqua" panose="02040602050305030304" pitchFamily="18" charset="0"/>
              </a:rPr>
              <a:t>palatinus</a:t>
            </a:r>
            <a:r>
              <a:rPr lang="en-GB" altLang="en-US" sz="1800" dirty="0">
                <a:latin typeface="Book Antiqua" panose="02040602050305030304" pitchFamily="18" charset="0"/>
              </a:rPr>
              <a:t> maxillae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	</a:t>
            </a:r>
            <a:r>
              <a:rPr lang="sr-Cyrl-RS" altLang="en-US" sz="1800" b="1" dirty="0">
                <a:latin typeface="Book Antiqua" panose="02040602050305030304" pitchFamily="18" charset="0"/>
              </a:rPr>
              <a:t>2)</a:t>
            </a:r>
            <a:r>
              <a:rPr lang="en-GB" altLang="en-US" sz="1800" b="1" dirty="0">
                <a:latin typeface="Book Antiqua" panose="02040602050305030304" pitchFamily="18" charset="0"/>
              </a:rPr>
              <a:t> Perpendicular plate</a:t>
            </a:r>
            <a:r>
              <a:rPr lang="sr-Cyrl-RS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>
                <a:latin typeface="Book Antiqua" panose="02040602050305030304" pitchFamily="18" charset="0"/>
              </a:rPr>
              <a:t>(lamina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perpendicularis</a:t>
            </a:r>
            <a:r>
              <a:rPr lang="en-GB" altLang="en-US" sz="1800" b="1" dirty="0">
                <a:latin typeface="Book Antiqua" panose="02040602050305030304" pitchFamily="18" charset="0"/>
              </a:rPr>
              <a:t>)</a:t>
            </a:r>
            <a:r>
              <a:rPr lang="sr-Cyrl-RS" altLang="en-US" sz="1800" b="1" dirty="0">
                <a:latin typeface="Book Antiqua" panose="02040602050305030304" pitchFamily="18" charset="0"/>
              </a:rPr>
              <a:t>:</a:t>
            </a:r>
            <a:endParaRPr lang="en-GB" altLang="en-US" sz="1800" dirty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dirty="0">
                <a:latin typeface="Times New Roman" panose="02020603050405020304" pitchFamily="18" charset="0"/>
              </a:rPr>
              <a:t>        - its medial surface forms the part of lateral wall of nasal cavity</a:t>
            </a:r>
            <a:br>
              <a:rPr lang="en-GB" altLang="en-US" sz="1800" dirty="0">
                <a:latin typeface="Times New Roman" panose="02020603050405020304" pitchFamily="18" charset="0"/>
              </a:rPr>
            </a:br>
            <a:r>
              <a:rPr lang="sr-Cyrl-RS" altLang="en-US" sz="1800" dirty="0">
                <a:latin typeface="Times New Roman" panose="02020603050405020304" pitchFamily="18" charset="0"/>
              </a:rPr>
              <a:t>  </a:t>
            </a:r>
            <a:r>
              <a:rPr lang="en-GB" altLang="en-US" sz="1800" dirty="0">
                <a:latin typeface="Times New Roman" panose="02020603050405020304" pitchFamily="18" charset="0"/>
              </a:rPr>
              <a:t>- its lateral surface joins with maxilla anteriorly, and forms the medial wall of </a:t>
            </a:r>
            <a:r>
              <a:rPr lang="en-GB" altLang="en-US" sz="1800" dirty="0" err="1">
                <a:latin typeface="Times New Roman" panose="02020603050405020304" pitchFamily="18" charset="0"/>
              </a:rPr>
              <a:t>pterygoplatine</a:t>
            </a:r>
            <a:br>
              <a:rPr lang="en-GB" altLang="en-US" sz="1800" dirty="0">
                <a:latin typeface="Times New Roman" panose="02020603050405020304" pitchFamily="18" charset="0"/>
              </a:rPr>
            </a:br>
            <a:r>
              <a:rPr lang="en-GB" altLang="en-US" sz="1800" dirty="0">
                <a:latin typeface="Times New Roman" panose="02020603050405020304" pitchFamily="18" charset="0"/>
              </a:rPr>
              <a:t>    fossa posteriorly</a:t>
            </a:r>
            <a:endParaRPr lang="sr-Cyrl-RS" altLang="en-US" sz="1800" dirty="0">
              <a:latin typeface="Times New Roman" panose="02020603050405020304" pitchFamily="18" charset="0"/>
            </a:endParaRPr>
          </a:p>
        </p:txBody>
      </p:sp>
      <p:pic>
        <p:nvPicPr>
          <p:cNvPr id="8909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r="37685" b="37746"/>
          <a:stretch>
            <a:fillRect/>
          </a:stretch>
        </p:blipFill>
        <p:spPr bwMode="auto">
          <a:xfrm>
            <a:off x="5800725" y="3937000"/>
            <a:ext cx="3362325" cy="28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909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0" r="38644" b="38780"/>
          <a:stretch>
            <a:fillRect/>
          </a:stretch>
        </p:blipFill>
        <p:spPr bwMode="auto">
          <a:xfrm>
            <a:off x="2438400" y="3897313"/>
            <a:ext cx="3278188" cy="288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39750" y="47625"/>
            <a:ext cx="8226425" cy="6350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</a:rPr>
              <a:t>MA</a:t>
            </a:r>
            <a:r>
              <a:rPr lang="en-GB" altLang="en-US" sz="3200" dirty="0">
                <a:latin typeface="Times New Roman" panose="02020603050405020304" pitchFamily="18" charset="0"/>
              </a:rPr>
              <a:t>NDIBULA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GB" altLang="en-US" sz="3200" dirty="0">
                <a:latin typeface="Times New Roman" panose="02020603050405020304" pitchFamily="18" charset="0"/>
              </a:rPr>
              <a:t>(mandible</a:t>
            </a:r>
            <a:r>
              <a:rPr lang="sr-Cyrl-RS" altLang="en-US" sz="3200" dirty="0">
                <a:latin typeface="Times New Roman" panose="02020603050405020304" pitchFamily="18" charset="0"/>
              </a:rPr>
              <a:t>)</a:t>
            </a:r>
            <a:endParaRPr lang="sr-Cyrl-CS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288" y="373063"/>
            <a:ext cx="9145587" cy="32369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GB" altLang="en-US" sz="1800" dirty="0">
                <a:latin typeface="Book Antiqua" panose="02040602050305030304" pitchFamily="18" charset="0"/>
              </a:rPr>
              <a:t>Parts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endParaRPr lang="en-GB" altLang="en-US" sz="1800" dirty="0">
              <a:latin typeface="Book Antiqua" panose="02040602050305030304" pitchFamily="18" charset="0"/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r>
              <a:rPr lang="en-GB" altLang="en-US" sz="1800" b="1" dirty="0">
                <a:latin typeface="Book Antiqua" panose="02040602050305030304" pitchFamily="18" charset="0"/>
              </a:rPr>
              <a:t>      </a:t>
            </a:r>
            <a:r>
              <a:rPr lang="sr-Cyrl-RS" altLang="en-US" sz="1800" b="1" dirty="0">
                <a:latin typeface="Book Antiqua" panose="02040602050305030304" pitchFamily="18" charset="0"/>
              </a:rPr>
              <a:t>1) </a:t>
            </a:r>
            <a:r>
              <a:rPr lang="en-GB" altLang="en-US" sz="1800" b="1" dirty="0">
                <a:latin typeface="Book Antiqua" panose="02040602050305030304" pitchFamily="18" charset="0"/>
              </a:rPr>
              <a:t>The body (</a:t>
            </a:r>
            <a:r>
              <a:rPr lang="en-US" altLang="en-US" sz="1800" b="1" dirty="0">
                <a:latin typeface="Book Antiqua" panose="02040602050305030304" pitchFamily="18" charset="0"/>
              </a:rPr>
              <a:t>C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orpus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mandibulae</a:t>
            </a:r>
            <a:r>
              <a:rPr lang="sr-Cyrl-RS" altLang="en-US" sz="1800" b="1" dirty="0">
                <a:latin typeface="Book Antiqua" panose="02040602050305030304" pitchFamily="18" charset="0"/>
              </a:rPr>
              <a:t>)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</a:t>
            </a:r>
            <a:r>
              <a:rPr lang="sr-Cyrl-RS" altLang="en-US" sz="1800" b="1" dirty="0">
                <a:latin typeface="Book Antiqua" panose="02040602050305030304" pitchFamily="18" charset="0"/>
              </a:rPr>
              <a:t>2)</a:t>
            </a:r>
            <a:r>
              <a:rPr lang="en-GB" altLang="en-US" sz="1800" b="1" dirty="0">
                <a:latin typeface="Book Antiqua" panose="02040602050305030304" pitchFamily="18" charset="0"/>
              </a:rPr>
              <a:t> Two mandibular rami (Ramus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mandibulae</a:t>
            </a:r>
            <a:r>
              <a:rPr lang="en-GB" altLang="en-US" sz="1800" b="1" dirty="0">
                <a:latin typeface="Book Antiqua" panose="02040602050305030304" pitchFamily="18" charset="0"/>
              </a:rPr>
              <a:t>)</a:t>
            </a:r>
            <a:endParaRPr lang="en-GB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br>
              <a:rPr lang="sr-Cyrl-RS" altLang="en-US" sz="1800" b="1" dirty="0">
                <a:latin typeface="Book Antiqua" panose="02040602050305030304" pitchFamily="18" charset="0"/>
              </a:rPr>
            </a:br>
            <a:r>
              <a:rPr lang="sr-Cyrl-RS" altLang="en-US" sz="1800" b="1" dirty="0">
                <a:latin typeface="Book Antiqua" panose="02040602050305030304" pitchFamily="18" charset="0"/>
              </a:rPr>
              <a:t>1) </a:t>
            </a:r>
            <a:r>
              <a:rPr lang="en-GB" altLang="en-US" sz="1800" b="1" dirty="0">
                <a:latin typeface="Book Antiqua" panose="02040602050305030304" pitchFamily="18" charset="0"/>
              </a:rPr>
              <a:t>The body (</a:t>
            </a:r>
            <a:r>
              <a:rPr lang="en-US" altLang="en-US" sz="1800" b="1" dirty="0">
                <a:latin typeface="Book Antiqua" panose="02040602050305030304" pitchFamily="18" charset="0"/>
              </a:rPr>
              <a:t>C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orpus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mandibulae</a:t>
            </a:r>
            <a:r>
              <a:rPr lang="sr-Cyrl-RS" altLang="en-US" sz="1800" b="1" dirty="0">
                <a:latin typeface="Book Antiqua" panose="02040602050305030304" pitchFamily="18" charset="0"/>
              </a:rPr>
              <a:t>)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  - </a:t>
            </a:r>
            <a:r>
              <a:rPr lang="en-GB" altLang="en-US" sz="1800" dirty="0">
                <a:latin typeface="Book Antiqua" panose="02040602050305030304" pitchFamily="18" charset="0"/>
              </a:rPr>
              <a:t>has lower or basal part and upper or alveolar part that contains teeth sockets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    (</a:t>
            </a:r>
            <a:r>
              <a:rPr lang="en-US" altLang="en-US" sz="1800" dirty="0" err="1">
                <a:latin typeface="Book Antiqua" panose="02040602050305030304" pitchFamily="18" charset="0"/>
              </a:rPr>
              <a:t>alveol</a:t>
            </a:r>
            <a:r>
              <a:rPr lang="en-GB" altLang="en-US" sz="1800" dirty="0" err="1">
                <a:latin typeface="Book Antiqua" panose="02040602050305030304" pitchFamily="18" charset="0"/>
              </a:rPr>
              <a:t>i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US" altLang="en-US" sz="1800" dirty="0" err="1">
                <a:latin typeface="Book Antiqua" panose="02040602050305030304" pitchFamily="18" charset="0"/>
              </a:rPr>
              <a:t>dentale</a:t>
            </a:r>
            <a:r>
              <a:rPr lang="en-GB" altLang="en-US" sz="1800" dirty="0">
                <a:latin typeface="Book Antiqua" panose="02040602050305030304" pitchFamily="18" charset="0"/>
              </a:rPr>
              <a:t>s</a:t>
            </a:r>
            <a:r>
              <a:rPr lang="sr-Cyrl-RS" altLang="en-US" sz="1800" dirty="0">
                <a:latin typeface="Book Antiqua" panose="02040602050305030304" pitchFamily="18" charset="0"/>
              </a:rPr>
              <a:t>) </a:t>
            </a:r>
            <a:r>
              <a:rPr lang="en-GB" altLang="en-US" sz="1800" dirty="0">
                <a:latin typeface="Book Antiqua" panose="02040602050305030304" pitchFamily="18" charset="0"/>
              </a:rPr>
              <a:t>to hold the lower teeth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Cyrl-RS" altLang="en-US" sz="1800" dirty="0">
                <a:latin typeface="Book Antiqua" panose="02040602050305030304" pitchFamily="18" charset="0"/>
              </a:rPr>
              <a:t>	   - </a:t>
            </a:r>
            <a:r>
              <a:rPr lang="en-GB" altLang="en-US" sz="1800" dirty="0">
                <a:latin typeface="Book Antiqua" panose="02040602050305030304" pitchFamily="18" charset="0"/>
              </a:rPr>
              <a:t>on external surface</a:t>
            </a:r>
            <a:r>
              <a:rPr lang="sr-Cyrl-RS" altLang="en-US" sz="1800" dirty="0">
                <a:latin typeface="Book Antiqua" panose="02040602050305030304" pitchFamily="18" charset="0"/>
              </a:rPr>
              <a:t>: </a:t>
            </a:r>
            <a:r>
              <a:rPr lang="en-GB" altLang="en-US" sz="1800" dirty="0">
                <a:latin typeface="Book Antiqua" panose="02040602050305030304" pitchFamily="18" charset="0"/>
              </a:rPr>
              <a:t>mental prominence (</a:t>
            </a:r>
            <a:r>
              <a:rPr lang="en-GB" altLang="en-US" sz="1800" dirty="0" err="1">
                <a:latin typeface="Book Antiqua" panose="02040602050305030304" pitchFamily="18" charset="0"/>
              </a:rPr>
              <a:t>protuberantia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mentalis</a:t>
            </a:r>
            <a:r>
              <a:rPr lang="en-GB" altLang="en-US" sz="1800" dirty="0">
                <a:latin typeface="Book Antiqua" panose="02040602050305030304" pitchFamily="18" charset="0"/>
              </a:rPr>
              <a:t>) and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foramen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</a:t>
            </a:r>
            <a:r>
              <a:rPr lang="en-GB" altLang="en-US" sz="1800" dirty="0" err="1">
                <a:latin typeface="Book Antiqua" panose="02040602050305030304" pitchFamily="18" charset="0"/>
              </a:rPr>
              <a:t>mentale</a:t>
            </a:r>
            <a:r>
              <a:rPr lang="en-GB" altLang="en-US" sz="1800" dirty="0">
                <a:latin typeface="Book Antiqua" panose="02040602050305030304" pitchFamily="18" charset="0"/>
              </a:rPr>
              <a:t> as the exit of mandibular canal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GB" altLang="en-US" sz="1800" dirty="0">
                <a:latin typeface="Book Antiqua" panose="02040602050305030304" pitchFamily="18" charset="0"/>
              </a:rPr>
              <a:t>	   - on inner surface</a:t>
            </a:r>
            <a:r>
              <a:rPr lang="sr-Cyrl-RS" altLang="en-US" sz="1800" dirty="0">
                <a:latin typeface="Book Antiqua" panose="02040602050305030304" pitchFamily="18" charset="0"/>
              </a:rPr>
              <a:t>: </a:t>
            </a:r>
            <a:r>
              <a:rPr lang="en-GB" altLang="en-US" sz="1800" dirty="0">
                <a:latin typeface="Book Antiqua" panose="02040602050305030304" pitchFamily="18" charset="0"/>
              </a:rPr>
              <a:t>contains the depressions (fossae) where are located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submandibular and sublingual salivary gland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- on the both sides are the place of attachment of numerous muscles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sr-Cyrl-RS" altLang="en-US" sz="1800" dirty="0">
                <a:latin typeface="Book Antiqua" panose="02040602050305030304" pitchFamily="18" charset="0"/>
              </a:rPr>
              <a:t>	</a:t>
            </a:r>
            <a:endParaRPr lang="en-US" sz="1800" dirty="0">
              <a:latin typeface="Times New Roman" panose="02020603050405020304" pitchFamily="18" charset="0"/>
            </a:endParaRPr>
          </a:p>
        </p:txBody>
      </p:sp>
      <p:pic>
        <p:nvPicPr>
          <p:cNvPr id="901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6" r="42224" b="39420"/>
          <a:stretch>
            <a:fillRect/>
          </a:stretch>
        </p:blipFill>
        <p:spPr bwMode="auto">
          <a:xfrm>
            <a:off x="517525" y="3429000"/>
            <a:ext cx="3479800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1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9" r="39420" b="42126"/>
          <a:stretch>
            <a:fillRect/>
          </a:stretch>
        </p:blipFill>
        <p:spPr bwMode="auto">
          <a:xfrm>
            <a:off x="4859338" y="3405188"/>
            <a:ext cx="4197350" cy="345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6" r="42224" b="39420"/>
          <a:stretch>
            <a:fillRect/>
          </a:stretch>
        </p:blipFill>
        <p:spPr bwMode="auto">
          <a:xfrm>
            <a:off x="517525" y="3429000"/>
            <a:ext cx="3479800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38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39750" y="47625"/>
            <a:ext cx="8226425" cy="635000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</a:rPr>
              <a:t>MA</a:t>
            </a:r>
            <a:r>
              <a:rPr lang="en-GB" altLang="en-US" sz="3200" dirty="0">
                <a:latin typeface="Times New Roman" panose="02020603050405020304" pitchFamily="18" charset="0"/>
              </a:rPr>
              <a:t>NDIBULA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GB" altLang="en-US" sz="3200" dirty="0">
                <a:latin typeface="Times New Roman" panose="02020603050405020304" pitchFamily="18" charset="0"/>
              </a:rPr>
              <a:t>(mandible</a:t>
            </a:r>
            <a:r>
              <a:rPr lang="sr-Cyrl-RS" altLang="en-US" sz="3200" dirty="0">
                <a:latin typeface="Times New Roman" panose="02020603050405020304" pitchFamily="18" charset="0"/>
              </a:rPr>
              <a:t>)</a:t>
            </a:r>
            <a:endParaRPr lang="sr-Cyrl-CS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805" y="665322"/>
            <a:ext cx="9145588" cy="50387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	</a:t>
            </a:r>
            <a:r>
              <a:rPr lang="sr-Cyrl-RS" altLang="en-US" sz="1800" b="1" dirty="0">
                <a:latin typeface="Book Antiqua" panose="02040602050305030304" pitchFamily="18" charset="0"/>
              </a:rPr>
              <a:t>2)</a:t>
            </a:r>
            <a:r>
              <a:rPr lang="en-GB" altLang="en-US" sz="1800" b="1" dirty="0">
                <a:latin typeface="Book Antiqua" panose="02040602050305030304" pitchFamily="18" charset="0"/>
              </a:rPr>
              <a:t> Two rami mandible(Ramus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mandibulae</a:t>
            </a:r>
            <a:r>
              <a:rPr lang="en-GB" altLang="en-US" sz="1800" b="1" dirty="0">
                <a:latin typeface="Book Antiqua" panose="02040602050305030304" pitchFamily="18" charset="0"/>
              </a:rPr>
              <a:t>)</a:t>
            </a:r>
            <a:r>
              <a:rPr lang="sr-Cyrl-RS" altLang="en-US" sz="1800" b="1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Times New Roman" panose="02020603050405020304" pitchFamily="18" charset="0"/>
              </a:rPr>
              <a:t>	   - its upper margin contains two </a:t>
            </a:r>
            <a:r>
              <a:rPr lang="en-GB" altLang="en-US" sz="1800" dirty="0" err="1">
                <a:latin typeface="Times New Roman" panose="02020603050405020304" pitchFamily="18" charset="0"/>
              </a:rPr>
              <a:t>preocesses</a:t>
            </a:r>
            <a:r>
              <a:rPr lang="sr-Cyrl-RS" altLang="en-US" sz="1800" dirty="0">
                <a:latin typeface="Times New Roman" panose="02020603050405020304" pitchFamily="18" charset="0"/>
              </a:rPr>
              <a:t>:</a:t>
            </a:r>
            <a:br>
              <a:rPr lang="sr-Cyrl-RS" altLang="en-US" sz="1800" dirty="0">
                <a:latin typeface="Times New Roman" panose="02020603050405020304" pitchFamily="18" charset="0"/>
              </a:rPr>
            </a:br>
            <a:r>
              <a:rPr lang="sr-Cyrl-RS" altLang="en-US" sz="1800" dirty="0">
                <a:latin typeface="Times New Roman" panose="02020603050405020304" pitchFamily="18" charset="0"/>
              </a:rPr>
              <a:t>	а) </a:t>
            </a:r>
            <a:r>
              <a:rPr lang="en-GB" altLang="en-US" sz="1800" dirty="0">
                <a:latin typeface="Times New Roman" panose="02020603050405020304" pitchFamily="18" charset="0"/>
              </a:rPr>
              <a:t>Coronoid process (</a:t>
            </a:r>
            <a:r>
              <a:rPr lang="en-GB" altLang="en-US" sz="1800" dirty="0" err="1">
                <a:latin typeface="Times New Roman" panose="02020603050405020304" pitchFamily="18" charset="0"/>
              </a:rPr>
              <a:t>processus</a:t>
            </a:r>
            <a:r>
              <a:rPr lang="en-GB" altLang="en-US" sz="1800" dirty="0">
                <a:latin typeface="Times New Roman" panose="02020603050405020304" pitchFamily="18" charset="0"/>
              </a:rPr>
              <a:t> </a:t>
            </a:r>
            <a:r>
              <a:rPr lang="en-GB" altLang="en-US" sz="1800" dirty="0" err="1">
                <a:latin typeface="Times New Roman" panose="02020603050405020304" pitchFamily="18" charset="0"/>
              </a:rPr>
              <a:t>coronoideus</a:t>
            </a:r>
            <a:r>
              <a:rPr lang="en-GB" altLang="en-US" sz="1800" dirty="0">
                <a:latin typeface="Times New Roman" panose="02020603050405020304" pitchFamily="18" charset="0"/>
              </a:rPr>
              <a:t>)</a:t>
            </a:r>
            <a:br>
              <a:rPr lang="en-GB" altLang="en-US" sz="1800" dirty="0">
                <a:latin typeface="Times New Roman" panose="02020603050405020304" pitchFamily="18" charset="0"/>
              </a:rPr>
            </a:br>
            <a:r>
              <a:rPr lang="en-GB" altLang="en-US" sz="1800" dirty="0">
                <a:latin typeface="Times New Roman" panose="02020603050405020304" pitchFamily="18" charset="0"/>
              </a:rPr>
              <a:t>	</a:t>
            </a:r>
            <a:r>
              <a:rPr lang="sr-Cyrl-RS" altLang="en-US" sz="1800" dirty="0">
                <a:latin typeface="Times New Roman" panose="02020603050405020304" pitchFamily="18" charset="0"/>
              </a:rPr>
              <a:t>б</a:t>
            </a:r>
            <a:r>
              <a:rPr lang="en-GB" altLang="en-US" sz="1800" dirty="0">
                <a:latin typeface="Times New Roman" panose="02020603050405020304" pitchFamily="18" charset="0"/>
              </a:rPr>
              <a:t>) Condylar process (</a:t>
            </a:r>
            <a:r>
              <a:rPr lang="en-GB" altLang="en-US" sz="1800" dirty="0" err="1">
                <a:latin typeface="Times New Roman" panose="02020603050405020304" pitchFamily="18" charset="0"/>
              </a:rPr>
              <a:t>processus</a:t>
            </a:r>
            <a:r>
              <a:rPr lang="en-GB" altLang="en-US" sz="1800" dirty="0">
                <a:latin typeface="Times New Roman" panose="02020603050405020304" pitchFamily="18" charset="0"/>
              </a:rPr>
              <a:t> </a:t>
            </a:r>
            <a:r>
              <a:rPr lang="en-GB" altLang="en-US" sz="1800" dirty="0" err="1">
                <a:latin typeface="Times New Roman" panose="02020603050405020304" pitchFamily="18" charset="0"/>
              </a:rPr>
              <a:t>condylaris</a:t>
            </a:r>
            <a:r>
              <a:rPr lang="en-GB" altLang="en-US" sz="1800" dirty="0">
                <a:latin typeface="Times New Roman" panose="02020603050405020304" pitchFamily="18" charset="0"/>
              </a:rPr>
              <a:t>), which parts are the head (caput</a:t>
            </a:r>
            <a:br>
              <a:rPr lang="en-GB" altLang="en-US" sz="1800" dirty="0">
                <a:latin typeface="Times New Roman" panose="02020603050405020304" pitchFamily="18" charset="0"/>
              </a:rPr>
            </a:br>
            <a:r>
              <a:rPr lang="en-GB" altLang="en-US" sz="1800" dirty="0">
                <a:latin typeface="Times New Roman" panose="02020603050405020304" pitchFamily="18" charset="0"/>
              </a:rPr>
              <a:t>              </a:t>
            </a:r>
            <a:r>
              <a:rPr lang="en-GB" altLang="en-US" sz="1800" dirty="0" err="1">
                <a:latin typeface="Times New Roman" panose="02020603050405020304" pitchFamily="18" charset="0"/>
              </a:rPr>
              <a:t>mandibulae</a:t>
            </a:r>
            <a:r>
              <a:rPr lang="en-GB" altLang="en-US" sz="1800" dirty="0">
                <a:latin typeface="Times New Roman" panose="02020603050405020304" pitchFamily="18" charset="0"/>
              </a:rPr>
              <a:t>)</a:t>
            </a:r>
            <a:r>
              <a:rPr lang="sr-Cyrl-RS" altLang="en-US" sz="1800" dirty="0">
                <a:latin typeface="Times New Roman" panose="02020603050405020304" pitchFamily="18" charset="0"/>
              </a:rPr>
              <a:t> </a:t>
            </a:r>
            <a:r>
              <a:rPr lang="en-GB" altLang="en-US" sz="1800" dirty="0">
                <a:latin typeface="Times New Roman" panose="02020603050405020304" pitchFamily="18" charset="0"/>
              </a:rPr>
              <a:t>and the neck</a:t>
            </a:r>
            <a:r>
              <a:rPr lang="sr-Cyrl-RS" altLang="en-US" sz="1800" dirty="0">
                <a:latin typeface="Times New Roman" panose="02020603050405020304" pitchFamily="18" charset="0"/>
              </a:rPr>
              <a:t> </a:t>
            </a:r>
            <a:r>
              <a:rPr lang="en-GB" altLang="en-US" sz="1800" dirty="0">
                <a:latin typeface="Times New Roman" panose="02020603050405020304" pitchFamily="18" charset="0"/>
              </a:rPr>
              <a:t>(</a:t>
            </a:r>
            <a:r>
              <a:rPr lang="en-GB" altLang="en-US" sz="1800" dirty="0" err="1">
                <a:latin typeface="Times New Roman" panose="02020603050405020304" pitchFamily="18" charset="0"/>
              </a:rPr>
              <a:t>collum</a:t>
            </a:r>
            <a:r>
              <a:rPr lang="en-GB" altLang="en-US" sz="1800" dirty="0">
                <a:latin typeface="Times New Roman" panose="02020603050405020304" pitchFamily="18" charset="0"/>
              </a:rPr>
              <a:t> </a:t>
            </a:r>
            <a:r>
              <a:rPr lang="en-GB" altLang="en-US" sz="1800" dirty="0" err="1">
                <a:latin typeface="Times New Roman" panose="02020603050405020304" pitchFamily="18" charset="0"/>
              </a:rPr>
              <a:t>mandibulae</a:t>
            </a:r>
            <a:r>
              <a:rPr lang="en-GB" altLang="en-US" sz="1800" dirty="0">
                <a:latin typeface="Times New Roman" panose="02020603050405020304" pitchFamily="18" charset="0"/>
              </a:rPr>
              <a:t>) of mandible</a:t>
            </a:r>
            <a:br>
              <a:rPr lang="en-GB" altLang="en-US" sz="1800" dirty="0">
                <a:latin typeface="Times New Roman" panose="02020603050405020304" pitchFamily="18" charset="0"/>
              </a:rPr>
            </a:br>
            <a:r>
              <a:rPr lang="en-GB" altLang="en-US" sz="1800" dirty="0">
                <a:latin typeface="Times New Roman" panose="02020603050405020304" pitchFamily="18" charset="0"/>
              </a:rPr>
              <a:t>		- caput </a:t>
            </a:r>
            <a:r>
              <a:rPr lang="en-GB" altLang="en-US" sz="1800" dirty="0" err="1">
                <a:latin typeface="Times New Roman" panose="02020603050405020304" pitchFamily="18" charset="0"/>
              </a:rPr>
              <a:t>mandibulae</a:t>
            </a:r>
            <a:r>
              <a:rPr lang="en-GB" altLang="en-US" sz="1800" dirty="0">
                <a:latin typeface="Times New Roman" panose="02020603050405020304" pitchFamily="18" charset="0"/>
              </a:rPr>
              <a:t> articulates with mandibular fossa of temporal bone and</a:t>
            </a:r>
            <a:br>
              <a:rPr lang="en-GB" altLang="en-US" sz="1800" dirty="0">
                <a:latin typeface="Times New Roman" panose="02020603050405020304" pitchFamily="18" charset="0"/>
              </a:rPr>
            </a:br>
            <a:r>
              <a:rPr lang="en-GB" altLang="en-US" sz="1800" dirty="0">
                <a:latin typeface="Times New Roman" panose="02020603050405020304" pitchFamily="18" charset="0"/>
              </a:rPr>
              <a:t>                            forms </a:t>
            </a:r>
            <a:r>
              <a:rPr lang="en-GB" altLang="en-US" sz="1800" dirty="0" err="1">
                <a:latin typeface="Times New Roman" panose="02020603050405020304" pitchFamily="18" charset="0"/>
              </a:rPr>
              <a:t>temporomandibular</a:t>
            </a:r>
            <a:r>
              <a:rPr lang="en-GB" altLang="en-US" sz="1800" dirty="0">
                <a:latin typeface="Times New Roman" panose="02020603050405020304" pitchFamily="18" charset="0"/>
              </a:rPr>
              <a:t> joint (</a:t>
            </a:r>
            <a:r>
              <a:rPr lang="en-GB" altLang="en-US" sz="1800" dirty="0" err="1">
                <a:latin typeface="Times New Roman" panose="02020603050405020304" pitchFamily="18" charset="0"/>
              </a:rPr>
              <a:t>articulatio</a:t>
            </a:r>
            <a:r>
              <a:rPr lang="en-GB" altLang="en-US" sz="1800" dirty="0">
                <a:latin typeface="Times New Roman" panose="02020603050405020304" pitchFamily="18" charset="0"/>
              </a:rPr>
              <a:t> </a:t>
            </a:r>
            <a:r>
              <a:rPr lang="en-GB" altLang="en-US" sz="1800" dirty="0" err="1">
                <a:latin typeface="Times New Roman" panose="02020603050405020304" pitchFamily="18" charset="0"/>
              </a:rPr>
              <a:t>temporomandibularis</a:t>
            </a:r>
            <a:r>
              <a:rPr lang="en-GB" altLang="en-US" sz="1800" dirty="0">
                <a:latin typeface="Times New Roman" panose="02020603050405020304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Times New Roman" panose="02020603050405020304" pitchFamily="18" charset="0"/>
              </a:rPr>
              <a:t>	  - ramus is the </a:t>
            </a:r>
            <a:r>
              <a:rPr lang="en-GB" altLang="en-US" sz="1800" dirty="0">
                <a:latin typeface="Book Antiqua" panose="02040602050305030304" pitchFamily="18" charset="0"/>
              </a:rPr>
              <a:t>place of attachment of several masticatory muscles that open or close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the mouth</a:t>
            </a:r>
            <a:endParaRPr lang="en-US" sz="1800" dirty="0">
              <a:latin typeface="Times New Roman" panose="02020603050405020304" pitchFamily="18" charset="0"/>
            </a:endParaRPr>
          </a:p>
        </p:txBody>
      </p:sp>
      <p:pic>
        <p:nvPicPr>
          <p:cNvPr id="9114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9" r="39420" b="42126"/>
          <a:stretch>
            <a:fillRect/>
          </a:stretch>
        </p:blipFill>
        <p:spPr bwMode="auto">
          <a:xfrm>
            <a:off x="4859338" y="3405188"/>
            <a:ext cx="4197350" cy="345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539750" y="120650"/>
            <a:ext cx="8226425" cy="633413"/>
          </a:xfrm>
        </p:spPr>
        <p:txBody>
          <a:bodyPr/>
          <a:lstStyle/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</a:rPr>
              <a:t>MA</a:t>
            </a:r>
            <a:r>
              <a:rPr lang="en-GB" altLang="en-US" sz="3200" dirty="0">
                <a:latin typeface="Times New Roman" panose="02020603050405020304" pitchFamily="18" charset="0"/>
              </a:rPr>
              <a:t>NDIBULA</a:t>
            </a:r>
            <a:r>
              <a:rPr lang="en-US" altLang="en-US" sz="3200" dirty="0">
                <a:latin typeface="Times New Roman" panose="02020603050405020304" pitchFamily="18" charset="0"/>
              </a:rPr>
              <a:t> </a:t>
            </a:r>
            <a:r>
              <a:rPr lang="en-GB" altLang="en-US" sz="3200" dirty="0">
                <a:latin typeface="Times New Roman" panose="02020603050405020304" pitchFamily="18" charset="0"/>
              </a:rPr>
              <a:t>(mandible</a:t>
            </a:r>
            <a:r>
              <a:rPr lang="sr-Cyrl-RS" altLang="en-US" sz="3200" dirty="0">
                <a:latin typeface="Times New Roman" panose="02020603050405020304" pitchFamily="18" charset="0"/>
              </a:rPr>
              <a:t>)</a:t>
            </a:r>
            <a:endParaRPr lang="sr-Cyrl-CS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1588" y="620713"/>
            <a:ext cx="9145588" cy="50387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RS" altLang="en-US" sz="1800" b="1" dirty="0">
                <a:latin typeface="Book Antiqua" panose="02040602050305030304" pitchFamily="18" charset="0"/>
              </a:rPr>
              <a:t>	</a:t>
            </a:r>
            <a:br>
              <a:rPr lang="sr-Cyrl-RS" altLang="en-US" sz="1800" b="1" dirty="0">
                <a:latin typeface="Book Antiqua" panose="02040602050305030304" pitchFamily="18" charset="0"/>
              </a:rPr>
            </a:br>
            <a:r>
              <a:rPr lang="en-GB" altLang="en-US" sz="1800" b="1" dirty="0">
                <a:latin typeface="Book Antiqua" panose="02040602050305030304" pitchFamily="18" charset="0"/>
              </a:rPr>
              <a:t>* Angle of mandible (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angulus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mandibulae</a:t>
            </a:r>
            <a:r>
              <a:rPr lang="sr-Cyrl-RS" altLang="en-US" sz="1800" b="1" dirty="0">
                <a:latin typeface="Book Antiqua" panose="02040602050305030304" pitchFamily="18" charset="0"/>
              </a:rPr>
              <a:t>)</a:t>
            </a:r>
          </a:p>
          <a:p>
            <a:pPr eaLnBrk="1" hangingPunct="1">
              <a:buFontTx/>
              <a:buNone/>
            </a:pP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   - </a:t>
            </a:r>
            <a:r>
              <a:rPr lang="en-GB" altLang="en-US" sz="1800" dirty="0">
                <a:latin typeface="Book Antiqua" panose="02040602050305030304" pitchFamily="18" charset="0"/>
              </a:rPr>
              <a:t>it’s a joint of the body and two rami of the mandible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</a:rPr>
              <a:t>	</a:t>
            </a:r>
            <a:r>
              <a:rPr lang="en-GB" altLang="en-US" sz="1800" dirty="0">
                <a:latin typeface="Book Antiqua" panose="02040602050305030304" pitchFamily="18" charset="0"/>
              </a:rPr>
              <a:t>*</a:t>
            </a:r>
            <a:r>
              <a:rPr lang="en-GB" altLang="en-US" sz="1800" b="1" dirty="0">
                <a:latin typeface="Book Antiqua" panose="02040602050305030304" pitchFamily="18" charset="0"/>
              </a:rPr>
              <a:t> Mandibular canal (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canalis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mandibulae</a:t>
            </a:r>
            <a:r>
              <a:rPr lang="en-GB" altLang="en-US" sz="1800" b="1" dirty="0">
                <a:latin typeface="Book Antiqua" panose="02040602050305030304" pitchFamily="18" charset="0"/>
              </a:rPr>
              <a:t>)</a:t>
            </a:r>
            <a:r>
              <a:rPr lang="sr-Cyrl-RS" altLang="en-US" sz="1800" b="1" dirty="0">
                <a:latin typeface="Book Antiqua" panose="02040602050305030304" pitchFamily="18" charset="0"/>
              </a:rPr>
              <a:t>:</a:t>
            </a:r>
            <a:endParaRPr lang="en-US" sz="1800" dirty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dirty="0">
                <a:latin typeface="Times New Roman" panose="02020603050405020304" pitchFamily="18" charset="0"/>
              </a:rPr>
              <a:t>	   - runs from the opening on the inner surface of ramus </a:t>
            </a:r>
            <a:r>
              <a:rPr lang="en-GB" altLang="en-US" sz="1800" dirty="0" err="1">
                <a:latin typeface="Times New Roman" panose="02020603050405020304" pitchFamily="18" charset="0"/>
              </a:rPr>
              <a:t>mandibulae</a:t>
            </a:r>
            <a:r>
              <a:rPr lang="en-GB" altLang="en-US" sz="1800" dirty="0">
                <a:latin typeface="Times New Roman" panose="02020603050405020304" pitchFamily="18" charset="0"/>
              </a:rPr>
              <a:t>, through the</a:t>
            </a:r>
            <a:r>
              <a:rPr lang="sr-Cyrl-RS" altLang="en-US" sz="1800" dirty="0">
                <a:latin typeface="Times New Roman" panose="02020603050405020304" pitchFamily="18" charset="0"/>
              </a:rPr>
              <a:t> </a:t>
            </a:r>
            <a:r>
              <a:rPr lang="en-GB" altLang="en-US" sz="1800" dirty="0">
                <a:latin typeface="Times New Roman" panose="02020603050405020304" pitchFamily="18" charset="0"/>
              </a:rPr>
              <a:t>ramus and</a:t>
            </a:r>
            <a:br>
              <a:rPr lang="en-GB" altLang="en-US" sz="1800" dirty="0">
                <a:latin typeface="Times New Roman" panose="02020603050405020304" pitchFamily="18" charset="0"/>
              </a:rPr>
            </a:br>
            <a:r>
              <a:rPr lang="en-GB" altLang="en-US" sz="1800" dirty="0">
                <a:latin typeface="Times New Roman" panose="02020603050405020304" pitchFamily="18" charset="0"/>
              </a:rPr>
              <a:t>     corpus </a:t>
            </a:r>
            <a:r>
              <a:rPr lang="en-GB" altLang="en-US" sz="1800" dirty="0" err="1">
                <a:latin typeface="Times New Roman" panose="02020603050405020304" pitchFamily="18" charset="0"/>
              </a:rPr>
              <a:t>mandibulae</a:t>
            </a:r>
            <a:r>
              <a:rPr lang="en-GB" altLang="en-US" sz="1800" dirty="0">
                <a:latin typeface="Times New Roman" panose="02020603050405020304" pitchFamily="18" charset="0"/>
              </a:rPr>
              <a:t> and its exit is foramen </a:t>
            </a:r>
            <a:r>
              <a:rPr lang="en-GB" altLang="en-US" sz="1800" dirty="0" err="1">
                <a:latin typeface="Times New Roman" panose="02020603050405020304" pitchFamily="18" charset="0"/>
              </a:rPr>
              <a:t>mentale</a:t>
            </a:r>
            <a:r>
              <a:rPr lang="en-GB" altLang="en-US" sz="1800" dirty="0">
                <a:latin typeface="Times New Roman" panose="02020603050405020304" pitchFamily="18" charset="0"/>
              </a:rPr>
              <a:t> on the external surface of corpus</a:t>
            </a:r>
            <a:br>
              <a:rPr lang="en-GB" altLang="en-US" sz="1800" dirty="0">
                <a:latin typeface="Times New Roman" panose="02020603050405020304" pitchFamily="18" charset="0"/>
              </a:rPr>
            </a:br>
            <a:r>
              <a:rPr lang="en-GB" altLang="en-US" sz="1800" dirty="0">
                <a:latin typeface="Times New Roman" panose="02020603050405020304" pitchFamily="18" charset="0"/>
              </a:rPr>
              <a:t>     </a:t>
            </a:r>
            <a:r>
              <a:rPr lang="en-GB" altLang="en-US" sz="1800" dirty="0" err="1">
                <a:latin typeface="Times New Roman" panose="02020603050405020304" pitchFamily="18" charset="0"/>
              </a:rPr>
              <a:t>mandibulae</a:t>
            </a:r>
            <a:br>
              <a:rPr lang="en-GB" altLang="en-US" sz="1800" dirty="0">
                <a:latin typeface="Times New Roman" panose="02020603050405020304" pitchFamily="18" charset="0"/>
              </a:rPr>
            </a:br>
            <a:r>
              <a:rPr lang="en-GB" altLang="en-US" sz="1800" dirty="0">
                <a:latin typeface="Times New Roman" panose="02020603050405020304" pitchFamily="18" charset="0"/>
              </a:rPr>
              <a:t>   - the blood vessels and the nerves of lower jaw teeth travel trough this canal</a:t>
            </a:r>
            <a:endParaRPr lang="en-US" sz="1800" dirty="0">
              <a:latin typeface="Times New Roman" panose="02020603050405020304" pitchFamily="18" charset="0"/>
            </a:endParaRPr>
          </a:p>
        </p:txBody>
      </p:sp>
      <p:pic>
        <p:nvPicPr>
          <p:cNvPr id="921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6" r="42224" b="39420"/>
          <a:stretch>
            <a:fillRect/>
          </a:stretch>
        </p:blipFill>
        <p:spPr bwMode="auto">
          <a:xfrm>
            <a:off x="395288" y="3644900"/>
            <a:ext cx="3302000" cy="310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9" r="39420" b="42126"/>
          <a:stretch>
            <a:fillRect/>
          </a:stretch>
        </p:blipFill>
        <p:spPr bwMode="auto">
          <a:xfrm>
            <a:off x="5148263" y="3644900"/>
            <a:ext cx="3908425" cy="321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325438" y="122238"/>
            <a:ext cx="6910858" cy="865187"/>
          </a:xfrm>
        </p:spPr>
        <p:txBody>
          <a:bodyPr/>
          <a:lstStyle/>
          <a:p>
            <a:pPr eaLnBrk="1" hangingPunct="1"/>
            <a:r>
              <a:rPr lang="en-GB" altLang="en-US" sz="3200" dirty="0">
                <a:latin typeface="Book Antiqua" panose="02040602050305030304" pitchFamily="18" charset="0"/>
              </a:rPr>
              <a:t>OS LACRIMALE (lacrimal bone</a:t>
            </a:r>
            <a:r>
              <a:rPr lang="sr-Cyrl-RS" altLang="en-US" sz="3200" dirty="0">
                <a:latin typeface="Book Antiqua" panose="02040602050305030304" pitchFamily="18" charset="0"/>
              </a:rPr>
              <a:t>)</a:t>
            </a:r>
            <a:endParaRPr lang="en-US" altLang="en-US" sz="3200" dirty="0">
              <a:latin typeface="Book Antiqua" panose="02040602050305030304" pitchFamily="18" charset="0"/>
            </a:endParaRP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4250"/>
            <a:ext cx="9037638" cy="1584325"/>
          </a:xfrm>
        </p:spPr>
        <p:txBody>
          <a:bodyPr/>
          <a:lstStyle/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paired, roughly quadrilateral bone </a:t>
            </a: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located between the frontal maxillary process anteriorly and </a:t>
            </a:r>
            <a:r>
              <a:rPr lang="en-GB" altLang="en-US" sz="1800" dirty="0" err="1">
                <a:latin typeface="Book Antiqua" panose="02040602050305030304" pitchFamily="18" charset="0"/>
              </a:rPr>
              <a:t>ethmoidal</a:t>
            </a:r>
            <a:r>
              <a:rPr lang="en-GB" altLang="en-US" sz="1800" dirty="0">
                <a:latin typeface="Book Antiqua" panose="02040602050305030304" pitchFamily="18" charset="0"/>
              </a:rPr>
              <a:t> labyrinth posteriorly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its external surface is the part of inner wall of orbital cavity</a:t>
            </a: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its internal surface is the part of external wall of nasal cavity</a:t>
            </a:r>
            <a:endParaRPr lang="sr-Cyrl-RS" altLang="en-US" dirty="0"/>
          </a:p>
        </p:txBody>
      </p:sp>
      <p:pic>
        <p:nvPicPr>
          <p:cNvPr id="93188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r="37468" b="38194"/>
          <a:stretch>
            <a:fillRect/>
          </a:stretch>
        </p:blipFill>
        <p:spPr bwMode="auto">
          <a:xfrm>
            <a:off x="295108" y="2741304"/>
            <a:ext cx="4791075" cy="412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318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r="37685" b="37746"/>
          <a:stretch>
            <a:fillRect/>
          </a:stretch>
        </p:blipFill>
        <p:spPr bwMode="auto">
          <a:xfrm>
            <a:off x="5116513" y="3357563"/>
            <a:ext cx="3698875" cy="316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5" t="13000" r="25000" b="5000"/>
          <a:stretch>
            <a:fillRect/>
          </a:stretch>
        </p:blipFill>
        <p:spPr bwMode="auto">
          <a:xfrm>
            <a:off x="4873366" y="2052638"/>
            <a:ext cx="4279900" cy="480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Rectangle 2"/>
          <p:cNvSpPr>
            <a:spLocks noGrp="1" noChangeArrowheads="1"/>
          </p:cNvSpPr>
          <p:nvPr>
            <p:ph/>
          </p:nvPr>
        </p:nvSpPr>
        <p:spPr>
          <a:xfrm>
            <a:off x="37307" y="980728"/>
            <a:ext cx="9002712" cy="51117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paired bone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the longest bone of the upper limb</a:t>
            </a:r>
            <a:r>
              <a:rPr lang="sr-Cyrl-RS" altLang="en-US" sz="1600" dirty="0">
                <a:latin typeface="Book Antiqua" panose="02040602050305030304" pitchFamily="18" charset="0"/>
              </a:rPr>
              <a:t>; </a:t>
            </a:r>
            <a:r>
              <a:rPr lang="en-GB" altLang="en-US" sz="1600" dirty="0">
                <a:latin typeface="Book Antiqua" panose="02040602050305030304" pitchFamily="18" charset="0"/>
              </a:rPr>
              <a:t>it is the only bone of upper arm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It articulates with scapula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dirty="0">
                <a:latin typeface="Book Antiqua" panose="02040602050305030304" pitchFamily="18" charset="0"/>
              </a:rPr>
              <a:t>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humeri</a:t>
            </a:r>
            <a:r>
              <a:rPr lang="en-GB" altLang="en-US" sz="1600" dirty="0">
                <a:latin typeface="Book Antiqua" panose="02040602050305030304" pitchFamily="18" charset="0"/>
              </a:rPr>
              <a:t> – </a:t>
            </a:r>
            <a:r>
              <a:rPr lang="en-GB" altLang="en-US" sz="1600" dirty="0" err="1">
                <a:latin typeface="Book Antiqua" panose="02040602050305030304" pitchFamily="18" charset="0"/>
              </a:rPr>
              <a:t>glenohumeral</a:t>
            </a:r>
            <a:r>
              <a:rPr lang="en-GB" altLang="en-US" sz="1600" dirty="0">
                <a:latin typeface="Book Antiqua" panose="02040602050305030304" pitchFamily="18" charset="0"/>
              </a:rPr>
              <a:t> joint</a:t>
            </a:r>
            <a:r>
              <a:rPr lang="sr-Cyrl-RS" altLang="en-US" sz="1600" dirty="0">
                <a:latin typeface="Book Antiqua" panose="02040602050305030304" pitchFamily="18" charset="0"/>
              </a:rPr>
              <a:t>), </a:t>
            </a:r>
            <a:r>
              <a:rPr lang="en-GB" altLang="en-US" sz="1600" dirty="0">
                <a:latin typeface="Book Antiqua" panose="02040602050305030304" pitchFamily="18" charset="0"/>
              </a:rPr>
              <a:t>with radius and ulna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dirty="0">
                <a:latin typeface="Book Antiqua" panose="02040602050305030304" pitchFamily="18" charset="0"/>
              </a:rPr>
              <a:t>art. </a:t>
            </a:r>
            <a:r>
              <a:rPr lang="en-GB" altLang="en-US" sz="1600" dirty="0" err="1">
                <a:latin typeface="Book Antiqua" panose="02040602050305030304" pitchFamily="18" charset="0"/>
              </a:rPr>
              <a:t>cubiti</a:t>
            </a:r>
            <a:r>
              <a:rPr lang="en-GB" altLang="en-US" sz="1600" dirty="0">
                <a:latin typeface="Book Antiqua" panose="02040602050305030304" pitchFamily="18" charset="0"/>
              </a:rPr>
              <a:t> – elbow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1600" dirty="0">
                <a:latin typeface="Book Antiqua" panose="02040602050305030304" pitchFamily="18" charset="0"/>
              </a:rPr>
              <a:t>parts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	1) body (shaft)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2) proximal end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proximalis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3) distal end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distalis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1) Body (Shaft)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>
                <a:latin typeface="Book Antiqua" panose="02040602050305030304" pitchFamily="18" charset="0"/>
              </a:rPr>
              <a:t>corpus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 – 3 </a:t>
            </a:r>
            <a:r>
              <a:rPr lang="en-GB" altLang="en-US" sz="1600" dirty="0">
                <a:latin typeface="Book Antiqua" panose="02040602050305030304" pitchFamily="18" charset="0"/>
              </a:rPr>
              <a:t>surfaces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and</a:t>
            </a:r>
            <a:r>
              <a:rPr lang="sr-Cyrl-RS" altLang="en-US" sz="1600" dirty="0">
                <a:latin typeface="Book Antiqua" panose="02040602050305030304" pitchFamily="18" charset="0"/>
              </a:rPr>
              <a:t> 3 </a:t>
            </a:r>
            <a:r>
              <a:rPr lang="en-GB" altLang="en-US" sz="1600" dirty="0" err="1">
                <a:latin typeface="Book Antiqua" panose="02040602050305030304" pitchFamily="18" charset="0"/>
              </a:rPr>
              <a:t>margines</a:t>
            </a:r>
            <a:endParaRPr lang="sr-Cyrl-RS" altLang="en-US" sz="16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2) Proximal end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extremitas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proximalis</a:t>
            </a:r>
            <a:r>
              <a:rPr lang="en-GB" altLang="en-US" sz="1600" dirty="0">
                <a:latin typeface="Book Antiqua" panose="02040602050305030304" pitchFamily="18" charset="0"/>
              </a:rPr>
              <a:t>)</a:t>
            </a:r>
            <a:r>
              <a:rPr lang="sr-Cyrl-RS" altLang="en-US" sz="1600" dirty="0">
                <a:latin typeface="Book Antiqua" panose="02040602050305030304" pitchFamily="18" charset="0"/>
              </a:rPr>
              <a:t>: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- </a:t>
            </a:r>
            <a:r>
              <a:rPr lang="en-GB" altLang="en-US" sz="1600" dirty="0">
                <a:latin typeface="Book Antiqua" panose="02040602050305030304" pitchFamily="18" charset="0"/>
              </a:rPr>
              <a:t>the head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>
                <a:latin typeface="Book Antiqua" panose="02040602050305030304" pitchFamily="18" charset="0"/>
              </a:rPr>
              <a:t>caput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humeri</a:t>
            </a:r>
            <a:r>
              <a:rPr lang="sr-Cyrl-RS" altLang="en-US" sz="1600" dirty="0">
                <a:latin typeface="Book Antiqua" panose="02040602050305030304" pitchFamily="18" charset="0"/>
              </a:rPr>
              <a:t>),</a:t>
            </a:r>
            <a:r>
              <a:rPr lang="sr-Cyrl-RS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articulates with 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  </a:t>
            </a:r>
            <a:r>
              <a:rPr lang="en-GB" altLang="en-US" sz="1600" dirty="0" err="1">
                <a:latin typeface="Book Antiqua" panose="02040602050305030304" pitchFamily="18" charset="0"/>
              </a:rPr>
              <a:t>cavitas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glenoidalis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scapulae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(forming</a:t>
            </a: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articulatio</a:t>
            </a:r>
            <a:r>
              <a:rPr lang="en-GB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 err="1">
                <a:latin typeface="Book Antiqua" panose="02040602050305030304" pitchFamily="18" charset="0"/>
              </a:rPr>
              <a:t>humeri</a:t>
            </a:r>
            <a:r>
              <a:rPr lang="en-GB" altLang="en-US" sz="1600" dirty="0">
                <a:latin typeface="Book Antiqua" panose="02040602050305030304" pitchFamily="18" charset="0"/>
              </a:rPr>
              <a:t> – </a:t>
            </a:r>
            <a:r>
              <a:rPr lang="en-GB" altLang="en-US" sz="1600" dirty="0" err="1">
                <a:latin typeface="Book Antiqua" panose="02040602050305030304" pitchFamily="18" charset="0"/>
              </a:rPr>
              <a:t>glenohumeral</a:t>
            </a:r>
            <a:r>
              <a:rPr lang="en-GB" altLang="en-US" sz="1600" dirty="0">
                <a:latin typeface="Book Antiqua" panose="02040602050305030304" pitchFamily="18" charset="0"/>
              </a:rPr>
              <a:t> joint</a:t>
            </a:r>
            <a:r>
              <a:rPr lang="sr-Cyrl-RS" altLang="en-US" sz="1600" dirty="0">
                <a:latin typeface="Book Antiqua" panose="02040602050305030304" pitchFamily="18" charset="0"/>
              </a:rPr>
              <a:t>)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- anatomical neck</a:t>
            </a:r>
            <a:r>
              <a:rPr lang="sr-Cyrl-RS" altLang="en-US" sz="1600" dirty="0">
                <a:latin typeface="Book Antiqua" panose="02040602050305030304" pitchFamily="18" charset="0"/>
              </a:rPr>
              <a:t> 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collum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anatomicum</a:t>
            </a:r>
            <a:r>
              <a:rPr lang="sr-Cyrl-RS" altLang="en-US" sz="1600" dirty="0">
                <a:latin typeface="Book Antiqua" panose="02040602050305030304" pitchFamily="18" charset="0"/>
              </a:rPr>
              <a:t>),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</a:t>
            </a:r>
            <a:r>
              <a:rPr lang="en-GB" altLang="en-US" sz="1600" dirty="0">
                <a:latin typeface="Book Antiqua" panose="02040602050305030304" pitchFamily="18" charset="0"/>
              </a:rPr>
              <a:t>attachment of joint </a:t>
            </a:r>
            <a:r>
              <a:rPr lang="en-GB" altLang="en-US" sz="1600" dirty="0" err="1">
                <a:latin typeface="Book Antiqua" panose="02040602050305030304" pitchFamily="18" charset="0"/>
              </a:rPr>
              <a:t>capsula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- greater tuberosity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tuberculum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majus</a:t>
            </a:r>
            <a:r>
              <a:rPr lang="sr-Cyrl-RS" altLang="en-US" sz="1600" dirty="0">
                <a:latin typeface="Book Antiqua" panose="02040602050305030304" pitchFamily="18" charset="0"/>
              </a:rPr>
              <a:t>),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 </a:t>
            </a:r>
            <a:r>
              <a:rPr lang="en-GB" altLang="en-US" sz="1600" dirty="0">
                <a:latin typeface="Book Antiqua" panose="02040602050305030304" pitchFamily="18" charset="0"/>
              </a:rPr>
              <a:t>attachment of muscles</a:t>
            </a:r>
            <a:br>
              <a:rPr lang="en-GB" altLang="en-US" sz="1600" dirty="0">
                <a:latin typeface="Book Antiqua" panose="02040602050305030304" pitchFamily="18" charset="0"/>
              </a:rPr>
            </a:br>
            <a:r>
              <a:rPr lang="en-GB" altLang="en-US" sz="1600" dirty="0">
                <a:latin typeface="Book Antiqua" panose="02040602050305030304" pitchFamily="18" charset="0"/>
              </a:rPr>
              <a:t>- lesser tuberosity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tuberculum</a:t>
            </a:r>
            <a:r>
              <a:rPr lang="en-GB" altLang="en-US" sz="1600" b="1" dirty="0">
                <a:latin typeface="Book Antiqua" panose="02040602050305030304" pitchFamily="18" charset="0"/>
              </a:rPr>
              <a:t> minus</a:t>
            </a:r>
            <a:r>
              <a:rPr lang="sr-Cyrl-RS" altLang="en-US" sz="1600" dirty="0">
                <a:latin typeface="Book Antiqua" panose="02040602050305030304" pitchFamily="18" charset="0"/>
              </a:rPr>
              <a:t>), </a:t>
            </a:r>
            <a:br>
              <a:rPr lang="sr-Cyrl-RS" altLang="en-US" sz="1600" dirty="0">
                <a:latin typeface="Book Antiqua" panose="02040602050305030304" pitchFamily="18" charset="0"/>
              </a:rPr>
            </a:br>
            <a:r>
              <a:rPr lang="sr-Cyrl-RS" altLang="en-US" sz="1600" dirty="0">
                <a:latin typeface="Book Antiqua" panose="02040602050305030304" pitchFamily="18" charset="0"/>
              </a:rPr>
              <a:t> </a:t>
            </a:r>
            <a:r>
              <a:rPr lang="en-GB" altLang="en-US" sz="1600" dirty="0">
                <a:latin typeface="Book Antiqua" panose="02040602050305030304" pitchFamily="18" charset="0"/>
              </a:rPr>
              <a:t>attachment of muscles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600" dirty="0">
                <a:latin typeface="Book Antiqua" panose="02040602050305030304" pitchFamily="18" charset="0"/>
              </a:rPr>
              <a:t>      - surgical neck </a:t>
            </a:r>
            <a:r>
              <a:rPr lang="sr-Cyrl-RS" altLang="en-US" sz="1600" dirty="0">
                <a:latin typeface="Book Antiqua" panose="02040602050305030304" pitchFamily="18" charset="0"/>
              </a:rPr>
              <a:t>(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colum</a:t>
            </a:r>
            <a:r>
              <a:rPr lang="en-GB" altLang="en-US" sz="1600" b="1" dirty="0">
                <a:latin typeface="Book Antiqua" panose="02040602050305030304" pitchFamily="18" charset="0"/>
              </a:rPr>
              <a:t> </a:t>
            </a:r>
            <a:r>
              <a:rPr lang="en-GB" altLang="en-US" sz="1600" b="1" dirty="0" err="1">
                <a:latin typeface="Book Antiqua" panose="02040602050305030304" pitchFamily="18" charset="0"/>
              </a:rPr>
              <a:t>chirurgicum</a:t>
            </a:r>
            <a:r>
              <a:rPr lang="en-GB" altLang="en-US" sz="1600" b="1" dirty="0">
                <a:latin typeface="Book Antiqua" panose="02040602050305030304" pitchFamily="18" charset="0"/>
              </a:rPr>
              <a:t>)</a:t>
            </a:r>
            <a:endParaRPr lang="en-US" altLang="en-US" sz="1600" dirty="0">
              <a:latin typeface="Book Antiqua" panose="02040602050305030304" pitchFamily="18" charset="0"/>
            </a:endParaRPr>
          </a:p>
        </p:txBody>
      </p:sp>
      <p:sp>
        <p:nvSpPr>
          <p:cNvPr id="13315" name="Rectangle 2"/>
          <p:cNvSpPr txBox="1">
            <a:spLocks noChangeArrowheads="1"/>
          </p:cNvSpPr>
          <p:nvPr/>
        </p:nvSpPr>
        <p:spPr bwMode="auto">
          <a:xfrm>
            <a:off x="423863" y="333375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HUMERUS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r="37468" b="38194"/>
          <a:stretch>
            <a:fillRect/>
          </a:stretch>
        </p:blipFill>
        <p:spPr bwMode="auto">
          <a:xfrm>
            <a:off x="4139952" y="981075"/>
            <a:ext cx="4791075" cy="412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4211" name="Rectangle 4"/>
          <p:cNvSpPr>
            <a:spLocks noChangeArrowheads="1"/>
          </p:cNvSpPr>
          <p:nvPr/>
        </p:nvSpPr>
        <p:spPr bwMode="auto">
          <a:xfrm>
            <a:off x="-4763" y="190500"/>
            <a:ext cx="5829301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altLang="en-US" sz="3200" dirty="0">
                <a:solidFill>
                  <a:schemeClr val="tx2"/>
                </a:solidFill>
                <a:latin typeface="Book Antiqua" panose="02040602050305030304" pitchFamily="18" charset="0"/>
              </a:rPr>
              <a:t>OS NASALE (nasal bone</a:t>
            </a:r>
            <a:r>
              <a:rPr lang="sr-Cyrl-RS" altLang="en-US" sz="3200" dirty="0">
                <a:solidFill>
                  <a:schemeClr val="tx2"/>
                </a:solidFill>
                <a:latin typeface="Book Antiqua" panose="02040602050305030304" pitchFamily="18" charset="0"/>
              </a:rPr>
              <a:t>)</a:t>
            </a:r>
            <a:endParaRPr lang="en-US" altLang="en-US" sz="3200" dirty="0">
              <a:solidFill>
                <a:schemeClr val="tx2"/>
              </a:solidFill>
              <a:latin typeface="Book Antiqua" panose="02040602050305030304" pitchFamily="18" charset="0"/>
            </a:endParaRPr>
          </a:p>
        </p:txBody>
      </p:sp>
      <p:sp>
        <p:nvSpPr>
          <p:cNvPr id="94212" name="Rectangle 5"/>
          <p:cNvSpPr>
            <a:spLocks noChangeArrowheads="1"/>
          </p:cNvSpPr>
          <p:nvPr/>
        </p:nvSpPr>
        <p:spPr bwMode="auto">
          <a:xfrm>
            <a:off x="179388" y="981075"/>
            <a:ext cx="9037637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paired, quadrilateral bone </a:t>
            </a: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forms the part of the roof of the nasal cavity</a:t>
            </a:r>
            <a:endParaRPr lang="sr-Cyrl-RS" altLang="en-US" dirty="0"/>
          </a:p>
        </p:txBody>
      </p:sp>
      <p:sp>
        <p:nvSpPr>
          <p:cNvPr id="94213" name="Rectangle 6"/>
          <p:cNvSpPr>
            <a:spLocks noChangeArrowheads="1"/>
          </p:cNvSpPr>
          <p:nvPr/>
        </p:nvSpPr>
        <p:spPr bwMode="auto">
          <a:xfrm>
            <a:off x="38100" y="4725988"/>
            <a:ext cx="7489825" cy="865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altLang="en-US" sz="3200" dirty="0">
                <a:solidFill>
                  <a:schemeClr val="tx2"/>
                </a:solidFill>
                <a:latin typeface="Book Antiqua" panose="02040602050305030304" pitchFamily="18" charset="0"/>
              </a:rPr>
              <a:t>OS ZYGOMATICUM (</a:t>
            </a:r>
            <a:r>
              <a:rPr lang="en-GB" altLang="en-US" sz="3200" dirty="0" err="1">
                <a:solidFill>
                  <a:schemeClr val="tx2"/>
                </a:solidFill>
                <a:latin typeface="Book Antiqua" panose="02040602050305030304" pitchFamily="18" charset="0"/>
              </a:rPr>
              <a:t>zygomatic</a:t>
            </a:r>
            <a:r>
              <a:rPr lang="en-GB" altLang="en-US" sz="3200" dirty="0">
                <a:solidFill>
                  <a:schemeClr val="tx2"/>
                </a:solidFill>
                <a:latin typeface="Book Antiqua" panose="02040602050305030304" pitchFamily="18" charset="0"/>
              </a:rPr>
              <a:t> bone</a:t>
            </a:r>
            <a:r>
              <a:rPr lang="sr-Cyrl-RS" altLang="en-US" sz="3200" dirty="0">
                <a:solidFill>
                  <a:schemeClr val="tx2"/>
                </a:solidFill>
                <a:latin typeface="Book Antiqua" panose="02040602050305030304" pitchFamily="18" charset="0"/>
              </a:rPr>
              <a:t>)</a:t>
            </a:r>
            <a:endParaRPr lang="en-US" altLang="en-US" sz="3200" dirty="0">
              <a:solidFill>
                <a:schemeClr val="tx2"/>
              </a:solidFill>
              <a:latin typeface="Book Antiqua" panose="02040602050305030304" pitchFamily="18" charset="0"/>
            </a:endParaRPr>
          </a:p>
        </p:txBody>
      </p:sp>
      <p:sp>
        <p:nvSpPr>
          <p:cNvPr id="94214" name="Rectangle 7"/>
          <p:cNvSpPr>
            <a:spLocks noChangeArrowheads="1"/>
          </p:cNvSpPr>
          <p:nvPr/>
        </p:nvSpPr>
        <p:spPr bwMode="auto">
          <a:xfrm>
            <a:off x="179388" y="5589588"/>
            <a:ext cx="9037637" cy="1268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paired, pyramidal bone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dirty="0">
                <a:latin typeface="Book Antiqua" panose="02040602050305030304" pitchFamily="18" charset="0"/>
              </a:rPr>
              <a:t>cheek bone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forms the part of lateral wall of the orbital cavity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forms the part of lateral and upper wall of </a:t>
            </a:r>
            <a:r>
              <a:rPr lang="en-GB" altLang="en-US" sz="1800" dirty="0" err="1">
                <a:latin typeface="Book Antiqua" panose="02040602050305030304" pitchFamily="18" charset="0"/>
              </a:rPr>
              <a:t>infratemporal</a:t>
            </a:r>
            <a:r>
              <a:rPr lang="en-GB" altLang="en-US" sz="1800" dirty="0">
                <a:latin typeface="Book Antiqua" panose="02040602050305030304" pitchFamily="18" charset="0"/>
              </a:rPr>
              <a:t> fossa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(fossa </a:t>
            </a:r>
            <a:r>
              <a:rPr lang="en-GB" altLang="en-US" sz="1800" dirty="0" err="1">
                <a:latin typeface="Book Antiqua" panose="02040602050305030304" pitchFamily="18" charset="0"/>
              </a:rPr>
              <a:t>infratemporalis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endParaRPr lang="sr-Cyrl-RS" altLang="en-US" dirty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950" y="339725"/>
            <a:ext cx="9036050" cy="863600"/>
          </a:xfrm>
        </p:spPr>
        <p:txBody>
          <a:bodyPr/>
          <a:lstStyle/>
          <a:p>
            <a:pPr eaLnBrk="1" hangingPunct="1"/>
            <a:r>
              <a:rPr lang="en-GB" altLang="en-US" sz="2800" dirty="0">
                <a:latin typeface="Book Antiqua" panose="02040602050305030304" pitchFamily="18" charset="0"/>
              </a:rPr>
              <a:t>CONCHA NASALIS INFERIOR (inferior nasal concha</a:t>
            </a:r>
            <a:r>
              <a:rPr lang="sr-Cyrl-RS" altLang="en-US" sz="2800" dirty="0">
                <a:latin typeface="Book Antiqua" panose="02040602050305030304" pitchFamily="18" charset="0"/>
              </a:rPr>
              <a:t>)</a:t>
            </a:r>
            <a:endParaRPr lang="en-US" altLang="en-US" sz="2800" dirty="0">
              <a:latin typeface="Book Antiqua" panose="02040602050305030304" pitchFamily="18" charset="0"/>
            </a:endParaRP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88" y="1271588"/>
            <a:ext cx="9036050" cy="1593850"/>
          </a:xfrm>
        </p:spPr>
        <p:txBody>
          <a:bodyPr/>
          <a:lstStyle/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paired bone in the shape of an arched plate</a:t>
            </a: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its ends (anterior and posterior) attach to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lateral wall of the nasal cavity, 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with which it limits the inferior nasal meatus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(meatus </a:t>
            </a:r>
            <a:r>
              <a:rPr lang="en-GB" altLang="en-US" sz="1800" dirty="0" err="1">
                <a:latin typeface="Book Antiqua" panose="02040602050305030304" pitchFamily="18" charset="0"/>
              </a:rPr>
              <a:t>nasi</a:t>
            </a:r>
            <a:r>
              <a:rPr lang="en-GB" altLang="en-US" sz="1800" dirty="0">
                <a:latin typeface="Book Antiqua" panose="02040602050305030304" pitchFamily="18" charset="0"/>
              </a:rPr>
              <a:t> inferior)</a:t>
            </a:r>
          </a:p>
        </p:txBody>
      </p:sp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4763" y="3409950"/>
            <a:ext cx="5183187" cy="8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altLang="en-US" sz="3200" dirty="0">
                <a:solidFill>
                  <a:schemeClr val="tx2"/>
                </a:solidFill>
                <a:latin typeface="Book Antiqua" panose="02040602050305030304" pitchFamily="18" charset="0"/>
              </a:rPr>
              <a:t>VOMER (</a:t>
            </a:r>
            <a:r>
              <a:rPr lang="en-GB" altLang="en-US" sz="3200" dirty="0" err="1">
                <a:solidFill>
                  <a:schemeClr val="tx2"/>
                </a:solidFill>
                <a:latin typeface="Book Antiqua" panose="02040602050305030304" pitchFamily="18" charset="0"/>
              </a:rPr>
              <a:t>vomer</a:t>
            </a:r>
            <a:r>
              <a:rPr lang="sr-Cyrl-RS" altLang="en-US" sz="3200" dirty="0">
                <a:solidFill>
                  <a:schemeClr val="tx2"/>
                </a:solidFill>
                <a:latin typeface="Book Antiqua" panose="02040602050305030304" pitchFamily="18" charset="0"/>
              </a:rPr>
              <a:t>)</a:t>
            </a:r>
            <a:endParaRPr lang="en-US" altLang="en-US" sz="3200" dirty="0">
              <a:solidFill>
                <a:schemeClr val="tx2"/>
              </a:solidFill>
              <a:latin typeface="Book Antiqua" panose="02040602050305030304" pitchFamily="18" charset="0"/>
            </a:endParaRPr>
          </a:p>
        </p:txBody>
      </p:sp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107950" y="4549775"/>
            <a:ext cx="9036050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unpaired, roughly quadrilateral bone of the face </a:t>
            </a:r>
            <a:r>
              <a:rPr lang="sr-Cyrl-RS" altLang="en-US" sz="1800" dirty="0">
                <a:latin typeface="Book Antiqua" panose="02040602050305030304" pitchFamily="18" charset="0"/>
              </a:rPr>
              <a:t>;  </a:t>
            </a: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  <a:sym typeface="Book Antiqua" panose="02040602050305030304" pitchFamily="18" charset="0"/>
              </a:rPr>
              <a:t>forms the main bony part of the nasal septum</a:t>
            </a:r>
            <a:r>
              <a:rPr lang="sr-Cyrl-RS" altLang="en-US" sz="1800" dirty="0">
                <a:latin typeface="Book Antiqua" panose="02040602050305030304" pitchFamily="18" charset="0"/>
                <a:sym typeface="Book Antiqua" panose="02040602050305030304" pitchFamily="18" charset="0"/>
              </a:rPr>
              <a:t> </a:t>
            </a:r>
            <a:br>
              <a:rPr lang="en-GB" altLang="en-US" sz="1800" dirty="0">
                <a:latin typeface="Book Antiqua" panose="02040602050305030304" pitchFamily="18" charset="0"/>
                <a:sym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  <a:sym typeface="Book Antiqua" panose="02040602050305030304" pitchFamily="18" charset="0"/>
              </a:rPr>
              <a:t>(</a:t>
            </a:r>
            <a:r>
              <a:rPr lang="en-GB" altLang="en-US" sz="1800" dirty="0">
                <a:latin typeface="Book Antiqua" panose="02040602050305030304" pitchFamily="18" charset="0"/>
                <a:sym typeface="Book Antiqua" panose="02040602050305030304" pitchFamily="18" charset="0"/>
              </a:rPr>
              <a:t>septum </a:t>
            </a:r>
            <a:r>
              <a:rPr lang="en-GB" altLang="en-US" sz="1800" dirty="0" err="1">
                <a:latin typeface="Book Antiqua" panose="02040602050305030304" pitchFamily="18" charset="0"/>
                <a:sym typeface="Book Antiqua" panose="02040602050305030304" pitchFamily="18" charset="0"/>
              </a:rPr>
              <a:t>nasi</a:t>
            </a:r>
            <a:r>
              <a:rPr lang="en-GB" altLang="en-US" sz="1800" dirty="0">
                <a:latin typeface="Book Antiqua" panose="02040602050305030304" pitchFamily="18" charset="0"/>
                <a:sym typeface="Book Antiqua" panose="02040602050305030304" pitchFamily="18" charset="0"/>
              </a:rPr>
              <a:t>), joining with the perpendicular</a:t>
            </a:r>
            <a:r>
              <a:rPr lang="sr-Cyrl-RS" altLang="en-US" sz="1800" dirty="0">
                <a:latin typeface="Book Antiqua" panose="02040602050305030304" pitchFamily="18" charset="0"/>
                <a:sym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  <a:sym typeface="Book Antiqua" panose="02040602050305030304" pitchFamily="18" charset="0"/>
              </a:rPr>
              <a:t>plate</a:t>
            </a:r>
            <a:br>
              <a:rPr lang="en-GB" altLang="en-US" sz="1800" dirty="0">
                <a:latin typeface="Book Antiqua" panose="02040602050305030304" pitchFamily="18" charset="0"/>
                <a:sym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  <a:sym typeface="Book Antiqua" panose="02040602050305030304" pitchFamily="18" charset="0"/>
              </a:rPr>
              <a:t>of the </a:t>
            </a:r>
            <a:r>
              <a:rPr lang="en-GB" altLang="en-US" sz="1800" dirty="0" err="1">
                <a:latin typeface="Book Antiqua" panose="02040602050305030304" pitchFamily="18" charset="0"/>
                <a:sym typeface="Book Antiqua" panose="02040602050305030304" pitchFamily="18" charset="0"/>
              </a:rPr>
              <a:t>ethmoidal</a:t>
            </a:r>
            <a:r>
              <a:rPr lang="en-GB" altLang="en-US" sz="1800" dirty="0">
                <a:latin typeface="Book Antiqua" panose="02040602050305030304" pitchFamily="18" charset="0"/>
                <a:sym typeface="Book Antiqua" panose="02040602050305030304" pitchFamily="18" charset="0"/>
              </a:rPr>
              <a:t> bone</a:t>
            </a:r>
            <a:endParaRPr lang="sr-Cyrl-RS" altLang="en-US" sz="1800" dirty="0">
              <a:latin typeface="Book Antiqua" panose="02040602050305030304" pitchFamily="18" charset="0"/>
              <a:sym typeface="Book Antiqua" panose="02040602050305030304" pitchFamily="18" charset="0"/>
            </a:endParaRPr>
          </a:p>
        </p:txBody>
      </p:sp>
      <p:pic>
        <p:nvPicPr>
          <p:cNvPr id="9523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r="37685" b="37746"/>
          <a:stretch>
            <a:fillRect/>
          </a:stretch>
        </p:blipFill>
        <p:spPr bwMode="auto">
          <a:xfrm>
            <a:off x="5624513" y="944563"/>
            <a:ext cx="3387725" cy="289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23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r="37685" b="37549"/>
          <a:stretch>
            <a:fillRect/>
          </a:stretch>
        </p:blipFill>
        <p:spPr bwMode="auto">
          <a:xfrm>
            <a:off x="5865813" y="4005263"/>
            <a:ext cx="3281362" cy="281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6"/>
          <p:cNvSpPr>
            <a:spLocks noChangeArrowheads="1"/>
          </p:cNvSpPr>
          <p:nvPr/>
        </p:nvSpPr>
        <p:spPr bwMode="auto">
          <a:xfrm>
            <a:off x="539552" y="224632"/>
            <a:ext cx="7489826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altLang="en-US" sz="3200" dirty="0">
                <a:solidFill>
                  <a:schemeClr val="tx2"/>
                </a:solidFill>
                <a:latin typeface="Book Antiqua" panose="02040602050305030304" pitchFamily="18" charset="0"/>
              </a:rPr>
              <a:t>OS HYOIDEUM (hyoid bone</a:t>
            </a:r>
            <a:r>
              <a:rPr lang="sr-Cyrl-RS" altLang="en-US" sz="3200" dirty="0">
                <a:solidFill>
                  <a:schemeClr val="tx2"/>
                </a:solidFill>
                <a:latin typeface="Book Antiqua" panose="02040602050305030304" pitchFamily="18" charset="0"/>
              </a:rPr>
              <a:t>)</a:t>
            </a:r>
            <a:endParaRPr lang="en-US" altLang="en-US" sz="3200" dirty="0">
              <a:solidFill>
                <a:schemeClr val="tx2"/>
              </a:solidFill>
              <a:latin typeface="Book Antiqua" panose="02040602050305030304" pitchFamily="18" charset="0"/>
            </a:endParaRPr>
          </a:p>
        </p:txBody>
      </p:sp>
      <p:sp>
        <p:nvSpPr>
          <p:cNvPr id="96259" name="Rectangle 7"/>
          <p:cNvSpPr>
            <a:spLocks noChangeArrowheads="1"/>
          </p:cNvSpPr>
          <p:nvPr/>
        </p:nvSpPr>
        <p:spPr bwMode="auto">
          <a:xfrm>
            <a:off x="107950" y="1096582"/>
            <a:ext cx="9036050" cy="1684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unpaired bone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located in the upper part of anterior cervical region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it is connected with sternum and larynx by the fasciae (connective tissue), ligaments and muscles </a:t>
            </a: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/>
            <a:r>
              <a:rPr lang="en-GB" altLang="en-US" sz="1800" dirty="0">
                <a:latin typeface="Book Antiqua" panose="02040602050305030304" pitchFamily="18" charset="0"/>
              </a:rPr>
              <a:t>it is connected with the facial and cranial bones by the ligaments and muscles</a:t>
            </a:r>
            <a:endParaRPr lang="sr-Cyrl-RS" altLang="en-US" sz="1800" dirty="0">
              <a:latin typeface="Book Antiqua" panose="02040602050305030304" pitchFamily="18" charset="0"/>
            </a:endParaRPr>
          </a:p>
        </p:txBody>
      </p:sp>
      <p:pic>
        <p:nvPicPr>
          <p:cNvPr id="962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1" r="37468" b="38194"/>
          <a:stretch>
            <a:fillRect/>
          </a:stretch>
        </p:blipFill>
        <p:spPr bwMode="auto">
          <a:xfrm>
            <a:off x="144463" y="3068638"/>
            <a:ext cx="4289425" cy="362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3" r="37869" b="38583"/>
          <a:stretch>
            <a:fillRect/>
          </a:stretch>
        </p:blipFill>
        <p:spPr bwMode="auto">
          <a:xfrm>
            <a:off x="4787900" y="3284538"/>
            <a:ext cx="4103688" cy="350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/>
          </p:nvPr>
        </p:nvSpPr>
        <p:spPr>
          <a:xfrm>
            <a:off x="-9525" y="479221"/>
            <a:ext cx="9144000" cy="24003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sz="1800" dirty="0">
                <a:latin typeface="Book Antiqua" panose="02040602050305030304" pitchFamily="18" charset="0"/>
              </a:rPr>
              <a:t>The bones of the skull are jointed by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1) </a:t>
            </a:r>
            <a:r>
              <a:rPr lang="en-GB" altLang="en-US" sz="1800" dirty="0">
                <a:latin typeface="Book Antiqua" panose="02040602050305030304" pitchFamily="18" charset="0"/>
              </a:rPr>
              <a:t>unmoveable joints - </a:t>
            </a:r>
            <a:r>
              <a:rPr lang="en-GB" sz="1800" dirty="0">
                <a:latin typeface="Book Antiqua" panose="02040602050305030304" pitchFamily="18" charset="0"/>
              </a:rPr>
              <a:t>a type of joint that does not allow movement – </a:t>
            </a:r>
            <a:r>
              <a:rPr lang="en-GB" sz="1800" b="1" dirty="0">
                <a:latin typeface="Book Antiqua" panose="02040602050305030304" pitchFamily="18" charset="0"/>
              </a:rPr>
              <a:t>suture</a:t>
            </a:r>
            <a:r>
              <a:rPr lang="en-GB" sz="1800" dirty="0">
                <a:latin typeface="Book Antiqua" panose="02040602050305030304" pitchFamily="18" charset="0"/>
              </a:rPr>
              <a:t> </a:t>
            </a:r>
            <a:r>
              <a:rPr lang="sr-Cyrl-RS" altLang="en-US" sz="1800" dirty="0">
                <a:latin typeface="Book Antiqua" panose="02040602050305030304" pitchFamily="18" charset="0"/>
              </a:rPr>
              <a:t>(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suturae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br>
              <a:rPr lang="en-GB" altLang="en-US" sz="1800" dirty="0">
                <a:latin typeface="Book Antiqua" panose="02040602050305030304" pitchFamily="18" charset="0"/>
              </a:rPr>
            </a:br>
            <a:endParaRPr lang="sr-Cyrl-RS" altLang="en-US" sz="1800" dirty="0">
              <a:latin typeface="Book Antiqua" panose="02040602050305030304" pitchFamily="18" charset="0"/>
            </a:endParaRPr>
          </a:p>
        </p:txBody>
      </p:sp>
      <p:sp>
        <p:nvSpPr>
          <p:cNvPr id="107523" name="Rectangle 2"/>
          <p:cNvSpPr txBox="1">
            <a:spLocks noChangeArrowheads="1"/>
          </p:cNvSpPr>
          <p:nvPr/>
        </p:nvSpPr>
        <p:spPr bwMode="auto">
          <a:xfrm>
            <a:off x="466725" y="-12764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Joints of the skull and face bones</a:t>
            </a:r>
            <a:endParaRPr lang="sr-Cyrl-RS" altLang="en-US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r="37468" b="37210"/>
          <a:stretch>
            <a:fillRect/>
          </a:stretch>
        </p:blipFill>
        <p:spPr bwMode="auto">
          <a:xfrm>
            <a:off x="2375694" y="1772816"/>
            <a:ext cx="4373562" cy="377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/>
          </p:nvPr>
        </p:nvSpPr>
        <p:spPr>
          <a:xfrm>
            <a:off x="-9525" y="479221"/>
            <a:ext cx="9144000" cy="24003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2) moveable joint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>
                <a:latin typeface="Book Antiqua" panose="02040602050305030304" pitchFamily="18" charset="0"/>
              </a:rPr>
              <a:t>(</a:t>
            </a:r>
            <a:r>
              <a:rPr lang="en-GB" sz="1800" dirty="0">
                <a:latin typeface="Book Antiqua" panose="02040602050305030304" pitchFamily="18" charset="0"/>
              </a:rPr>
              <a:t>that allow movement) </a:t>
            </a:r>
            <a:r>
              <a:rPr lang="sr-Cyrl-RS" altLang="en-US" sz="1800" dirty="0">
                <a:latin typeface="Book Antiqua" panose="02040602050305030304" pitchFamily="18" charset="0"/>
              </a:rPr>
              <a:t>–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temporomandibular</a:t>
            </a:r>
            <a:r>
              <a:rPr lang="en-GB" altLang="en-US" sz="1800" b="1" dirty="0">
                <a:latin typeface="Book Antiqua" panose="02040602050305030304" pitchFamily="18" charset="0"/>
              </a:rPr>
              <a:t> joint (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articulatio</a:t>
            </a:r>
            <a:r>
              <a:rPr lang="en-GB" altLang="en-US" sz="1800" b="1" dirty="0">
                <a:latin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</a:rPr>
              <a:t>temporomandibularis</a:t>
            </a:r>
            <a:r>
              <a:rPr lang="en-GB" altLang="en-US" sz="1800" b="1" dirty="0">
                <a:latin typeface="Book Antiqua" panose="02040602050305030304" pitchFamily="18" charset="0"/>
              </a:rPr>
              <a:t>)</a:t>
            </a:r>
            <a:br>
              <a:rPr lang="en-GB" altLang="en-US" sz="1800" b="1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- </a:t>
            </a:r>
            <a:r>
              <a:rPr lang="en-GB" altLang="en-US" sz="1800" dirty="0">
                <a:latin typeface="Book Antiqua" panose="02040602050305030304" pitchFamily="18" charset="0"/>
              </a:rPr>
              <a:t>articular surfaces </a:t>
            </a:r>
            <a:r>
              <a:rPr lang="sr-Cyrl-RS" altLang="en-US" sz="1800" dirty="0">
                <a:latin typeface="Book Antiqua" panose="02040602050305030304" pitchFamily="18" charset="0"/>
              </a:rPr>
              <a:t>: - </a:t>
            </a:r>
            <a:r>
              <a:rPr lang="en-GB" altLang="en-US" sz="1800" dirty="0">
                <a:latin typeface="Book Antiqua" panose="02040602050305030304" pitchFamily="18" charset="0"/>
              </a:rPr>
              <a:t>caput </a:t>
            </a:r>
            <a:r>
              <a:rPr lang="en-GB" altLang="en-US" sz="1800" dirty="0" err="1">
                <a:latin typeface="Book Antiqua" panose="02040602050305030304" pitchFamily="18" charset="0"/>
              </a:rPr>
              <a:t>mandibulae</a:t>
            </a:r>
            <a:r>
              <a:rPr lang="en-GB" altLang="en-US" sz="1800" dirty="0">
                <a:latin typeface="Book Antiqua" panose="02040602050305030304" pitchFamily="18" charset="0"/>
              </a:rPr>
              <a:t> (head of mandible)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		   - fossa </a:t>
            </a:r>
            <a:r>
              <a:rPr lang="en-GB" altLang="en-US" sz="1800" dirty="0" err="1">
                <a:latin typeface="Book Antiqua" panose="02040602050305030304" pitchFamily="18" charset="0"/>
              </a:rPr>
              <a:t>mandibularis</a:t>
            </a:r>
            <a:r>
              <a:rPr lang="sr-Cyrl-RS" altLang="en-US" sz="1800" dirty="0">
                <a:latin typeface="Book Antiqua" panose="02040602050305030304" pitchFamily="18" charset="0"/>
              </a:rPr>
              <a:t> (</a:t>
            </a:r>
            <a:r>
              <a:rPr lang="en-GB" altLang="en-US" sz="1800" dirty="0">
                <a:latin typeface="Book Antiqua" panose="02040602050305030304" pitchFamily="18" charset="0"/>
              </a:rPr>
              <a:t>temporal bone</a:t>
            </a:r>
            <a:r>
              <a:rPr lang="sr-Cyrl-RS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          - m</a:t>
            </a:r>
            <a:r>
              <a:rPr lang="en-GB" sz="1800" dirty="0">
                <a:latin typeface="Book Antiqua" panose="02040602050305030304" pitchFamily="18" charset="0"/>
              </a:rPr>
              <a:t>ovements at this joint are produced by the muscles of mastication, and the</a:t>
            </a:r>
            <a:br>
              <a:rPr lang="en-GB" sz="1800" dirty="0">
                <a:latin typeface="Book Antiqua" panose="02040602050305030304" pitchFamily="18" charset="0"/>
              </a:rPr>
            </a:br>
            <a:r>
              <a:rPr lang="en-GB" sz="1800" dirty="0">
                <a:latin typeface="Book Antiqua" panose="02040602050305030304" pitchFamily="18" charset="0"/>
              </a:rPr>
              <a:t>            hyoid muscles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- movements: elevation</a:t>
            </a:r>
            <a:r>
              <a:rPr lang="sr-Cyrl-RS" altLang="en-US" sz="1800" dirty="0">
                <a:latin typeface="Book Antiqua" panose="02040602050305030304" pitchFamily="18" charset="0"/>
              </a:rPr>
              <a:t>/</a:t>
            </a:r>
            <a:r>
              <a:rPr lang="en-GB" altLang="en-US" sz="1800" dirty="0">
                <a:latin typeface="Book Antiqua" panose="02040602050305030304" pitchFamily="18" charset="0"/>
              </a:rPr>
              <a:t>depression</a:t>
            </a:r>
            <a:r>
              <a:rPr lang="sr-Cyrl-RS" altLang="en-US" sz="1800" dirty="0">
                <a:latin typeface="Book Antiqua" panose="02040602050305030304" pitchFamily="18" charset="0"/>
              </a:rPr>
              <a:t>, </a:t>
            </a:r>
            <a:r>
              <a:rPr lang="en-GB" altLang="en-US" sz="1800" dirty="0">
                <a:latin typeface="Book Antiqua" panose="02040602050305030304" pitchFamily="18" charset="0"/>
              </a:rPr>
              <a:t>protrusion/retraction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endParaRPr lang="sr-Cyrl-RS" altLang="en-US" sz="1800" dirty="0">
              <a:latin typeface="Book Antiqua" panose="02040602050305030304" pitchFamily="18" charset="0"/>
            </a:endParaRPr>
          </a:p>
        </p:txBody>
      </p:sp>
      <p:sp>
        <p:nvSpPr>
          <p:cNvPr id="107523" name="Rectangle 2"/>
          <p:cNvSpPr txBox="1">
            <a:spLocks noChangeArrowheads="1"/>
          </p:cNvSpPr>
          <p:nvPr/>
        </p:nvSpPr>
        <p:spPr bwMode="auto">
          <a:xfrm>
            <a:off x="466725" y="-12764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Joints of the skull and face bones</a:t>
            </a:r>
            <a:endParaRPr lang="sr-Cyrl-RS" altLang="en-US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r="37468" b="37210"/>
          <a:stretch>
            <a:fillRect/>
          </a:stretch>
        </p:blipFill>
        <p:spPr bwMode="auto">
          <a:xfrm>
            <a:off x="323528" y="3501008"/>
            <a:ext cx="4373562" cy="377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728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2" r="39748" b="38780"/>
          <a:stretch>
            <a:fillRect/>
          </a:stretch>
        </p:blipFill>
        <p:spPr bwMode="auto">
          <a:xfrm>
            <a:off x="5076825" y="2979738"/>
            <a:ext cx="4057650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20716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/>
          </p:nvPr>
        </p:nvSpPr>
        <p:spPr>
          <a:xfrm>
            <a:off x="153193" y="620688"/>
            <a:ext cx="8856663" cy="2660650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  <a:defRPr/>
            </a:pPr>
            <a:endParaRPr lang="sr-Cyrl-RS" altLang="en-US" sz="1800" dirty="0">
              <a:latin typeface="Book Antiqua" panose="02040602050305030304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GB" altLang="en-US" sz="1800" dirty="0">
                <a:latin typeface="Book Antiqua" panose="02040602050305030304" pitchFamily="18" charset="0"/>
              </a:rPr>
              <a:t>Joints of the skull and neck</a:t>
            </a:r>
            <a:r>
              <a:rPr lang="sr-Cyrl-RS" altLang="en-US" sz="1800" dirty="0">
                <a:latin typeface="Book Antiqua" panose="02040602050305030304" pitchFamily="18" charset="0"/>
              </a:rPr>
              <a:t>: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1) </a:t>
            </a:r>
            <a:r>
              <a:rPr lang="en-GB" altLang="en-US" sz="1800" dirty="0" err="1">
                <a:latin typeface="Book Antiqua" panose="02040602050305030304" pitchFamily="18" charset="0"/>
              </a:rPr>
              <a:t>Atlantooccipital</a:t>
            </a:r>
            <a:r>
              <a:rPr lang="en-GB" altLang="en-US" sz="1800" dirty="0">
                <a:latin typeface="Book Antiqua" panose="02040602050305030304" pitchFamily="18" charset="0"/>
              </a:rPr>
              <a:t> joint (</a:t>
            </a:r>
            <a:r>
              <a:rPr lang="en-GB" altLang="en-US" sz="1800" dirty="0" err="1">
                <a:latin typeface="Book Antiqua" panose="02040602050305030304" pitchFamily="18" charset="0"/>
              </a:rPr>
              <a:t>Atriculatio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atlantooccipitalis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</a:t>
            </a:r>
            <a:r>
              <a:rPr lang="en-GB" altLang="en-US" sz="1800" dirty="0">
                <a:latin typeface="Book Antiqua" panose="02040602050305030304" pitchFamily="18" charset="0"/>
              </a:rPr>
              <a:t> - joints atlas with occipital bone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 - </a:t>
            </a:r>
            <a:r>
              <a:rPr lang="en-GB" altLang="en-US" sz="1800" dirty="0">
                <a:latin typeface="Book Antiqua" panose="02040602050305030304" pitchFamily="18" charset="0"/>
              </a:rPr>
              <a:t>movements</a:t>
            </a:r>
            <a:r>
              <a:rPr lang="sr-Cyrl-RS" altLang="en-US" sz="1800" dirty="0">
                <a:latin typeface="Book Antiqua" panose="02040602050305030304" pitchFamily="18" charset="0"/>
              </a:rPr>
              <a:t>: </a:t>
            </a:r>
            <a:r>
              <a:rPr lang="en-GB" altLang="en-US" sz="1800" dirty="0">
                <a:latin typeface="Book Antiqua" panose="02040602050305030304" pitchFamily="18" charset="0"/>
              </a:rPr>
              <a:t>flexion</a:t>
            </a:r>
            <a:r>
              <a:rPr lang="sr-Cyrl-RS" altLang="en-US" sz="1800" dirty="0">
                <a:latin typeface="Book Antiqua" panose="02040602050305030304" pitchFamily="18" charset="0"/>
              </a:rPr>
              <a:t>/</a:t>
            </a:r>
            <a:r>
              <a:rPr lang="en-GB" altLang="en-US" sz="1800" dirty="0">
                <a:latin typeface="Book Antiqua" panose="02040602050305030304" pitchFamily="18" charset="0"/>
              </a:rPr>
              <a:t>extension</a:t>
            </a:r>
            <a:r>
              <a:rPr lang="sr-Cyrl-RS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lateroflexion</a:t>
            </a:r>
            <a:r>
              <a:rPr lang="en-GB" altLang="en-US" sz="1800" dirty="0">
                <a:latin typeface="Book Antiqua" panose="02040602050305030304" pitchFamily="18" charset="0"/>
              </a:rPr>
              <a:t> of the head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2) </a:t>
            </a:r>
            <a:r>
              <a:rPr lang="en-GB" altLang="en-US" sz="1800" dirty="0" err="1">
                <a:latin typeface="Book Antiqua" panose="02040602050305030304" pitchFamily="18" charset="0"/>
              </a:rPr>
              <a:t>Atlantoaxial</a:t>
            </a:r>
            <a:r>
              <a:rPr lang="en-GB" altLang="en-US" sz="1800" dirty="0">
                <a:latin typeface="Book Antiqua" panose="02040602050305030304" pitchFamily="18" charset="0"/>
              </a:rPr>
              <a:t> joint (</a:t>
            </a:r>
            <a:r>
              <a:rPr lang="en-GB" altLang="en-US" sz="1800" dirty="0" err="1">
                <a:latin typeface="Book Antiqua" panose="02040602050305030304" pitchFamily="18" charset="0"/>
              </a:rPr>
              <a:t>Articulatio</a:t>
            </a:r>
            <a:r>
              <a:rPr lang="en-GB" altLang="en-US" sz="1800" dirty="0">
                <a:latin typeface="Book Antiqua" panose="02040602050305030304" pitchFamily="18" charset="0"/>
              </a:rPr>
              <a:t> </a:t>
            </a:r>
            <a:r>
              <a:rPr lang="en-GB" altLang="en-US" sz="1800" dirty="0" err="1">
                <a:latin typeface="Book Antiqua" panose="02040602050305030304" pitchFamily="18" charset="0"/>
              </a:rPr>
              <a:t>atlantoaxialis</a:t>
            </a:r>
            <a:r>
              <a:rPr lang="en-GB" altLang="en-US" sz="1800" dirty="0">
                <a:latin typeface="Book Antiqua" panose="02040602050305030304" pitchFamily="18" charset="0"/>
              </a:rPr>
              <a:t>)</a:t>
            </a:r>
            <a:br>
              <a:rPr lang="en-GB" altLang="en-US" sz="1800" dirty="0">
                <a:latin typeface="Book Antiqua" panose="02040602050305030304" pitchFamily="18" charset="0"/>
              </a:rPr>
            </a:br>
            <a:r>
              <a:rPr lang="en-GB" altLang="en-US" sz="1800" dirty="0">
                <a:latin typeface="Book Antiqua" panose="02040602050305030304" pitchFamily="18" charset="0"/>
              </a:rPr>
              <a:t>	- joints atlas with axis</a:t>
            </a:r>
            <a:br>
              <a:rPr lang="sr-Cyrl-RS" altLang="en-US" sz="1800" dirty="0">
                <a:latin typeface="Book Antiqua" panose="02040602050305030304" pitchFamily="18" charset="0"/>
              </a:rPr>
            </a:br>
            <a:r>
              <a:rPr lang="sr-Cyrl-RS" altLang="en-US" sz="1800" dirty="0">
                <a:latin typeface="Book Antiqua" panose="02040602050305030304" pitchFamily="18" charset="0"/>
              </a:rPr>
              <a:t>	- </a:t>
            </a:r>
            <a:r>
              <a:rPr lang="en-GB" sz="1800" dirty="0">
                <a:latin typeface="Book Antiqua" panose="02040602050305030304" pitchFamily="18" charset="0"/>
              </a:rPr>
              <a:t>movements: axial rotation,</a:t>
            </a:r>
            <a:r>
              <a:rPr lang="en-GB" sz="1800">
                <a:latin typeface="Book Antiqua" panose="02040602050305030304" pitchFamily="18" charset="0"/>
              </a:rPr>
              <a:t> </a:t>
            </a:r>
            <a:r>
              <a:rPr lang="en-GB" sz="1800" dirty="0">
                <a:latin typeface="Book Antiqua" panose="02040602050305030304" pitchFamily="18" charset="0"/>
              </a:rPr>
              <a:t>l</a:t>
            </a:r>
            <a:r>
              <a:rPr lang="en-GB" sz="1800">
                <a:latin typeface="Book Antiqua" panose="02040602050305030304" pitchFamily="18" charset="0"/>
              </a:rPr>
              <a:t>imited </a:t>
            </a:r>
            <a:r>
              <a:rPr lang="en-GB" sz="1800" dirty="0">
                <a:latin typeface="Book Antiqua" panose="02040602050305030304" pitchFamily="18" charset="0"/>
              </a:rPr>
              <a:t>flexion, extension, lateral flexion</a:t>
            </a:r>
            <a:endParaRPr lang="sr-Cyrl-RS" altLang="en-US" sz="1800" dirty="0">
              <a:latin typeface="Book Antiqua" panose="02040602050305030304" pitchFamily="18" charset="0"/>
            </a:endParaRPr>
          </a:p>
        </p:txBody>
      </p:sp>
      <p:sp>
        <p:nvSpPr>
          <p:cNvPr id="107523" name="Rectangle 2"/>
          <p:cNvSpPr txBox="1">
            <a:spLocks noChangeArrowheads="1"/>
          </p:cNvSpPr>
          <p:nvPr/>
        </p:nvSpPr>
        <p:spPr bwMode="auto">
          <a:xfrm>
            <a:off x="466724" y="0"/>
            <a:ext cx="82296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 Antiqua" panose="02040602050305030304" pitchFamily="18" charset="0"/>
              </a:rPr>
              <a:t>Joints of the skull and neck</a:t>
            </a:r>
            <a:endParaRPr lang="sr-Cyrl-RS" altLang="en-US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anose="02040602050305030304" pitchFamily="18" charset="0"/>
            </a:endParaRPr>
          </a:p>
        </p:txBody>
      </p:sp>
      <p:pic>
        <p:nvPicPr>
          <p:cNvPr id="9830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26" t="7387"/>
          <a:stretch>
            <a:fillRect/>
          </a:stretch>
        </p:blipFill>
        <p:spPr bwMode="auto">
          <a:xfrm>
            <a:off x="4876800" y="3189696"/>
            <a:ext cx="3961953" cy="3635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9" name="Picture 4" descr="2313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" t="3516" r="1434" b="1360"/>
          <a:stretch>
            <a:fillRect/>
          </a:stretch>
        </p:blipFill>
        <p:spPr bwMode="auto">
          <a:xfrm>
            <a:off x="1835150" y="4578350"/>
            <a:ext cx="3041650" cy="213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2|6.1|6.9|12.3|15.8|29.9|2.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1.5|0.8|0.4|0.6|0.9|1.8|5.6|1.3|1.2|1.4|1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9|1.8|0.4|0.2|0.2|0.2|0.3|0.2|0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7|0.9|2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3.6|1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7.2|253.1|2.9|1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1.6|1.5|1.3|2.3|175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1.4|1.6|3.6|1.4|10.4|1.6|4.1|2.2|2.1|1.9|8.7|3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.1|4.3|1.2|5.2|3.5|1.8|1.9|3.5|2.7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8|17.7|8.5|9.3|4.2|4.9|4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.6|95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5|1.5|13|47.8|6.5|5.2|13.8|7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4|0.8|2.5|0.4|0.2|0.3|0.4|1|1|1.3|1.2|1|2.9|1.1|5.9"/>
</p:tagLst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_3">
  <a:themeElements>
    <a:clrScheme name="Default Design_3 1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BFD7F6"/>
      </a:accent5>
      <a:accent6>
        <a:srgbClr val="AE4845"/>
      </a:accent6>
      <a:hlink>
        <a:srgbClr val="0066CC"/>
      </a:hlink>
      <a:folHlink>
        <a:srgbClr val="800080"/>
      </a:folHlink>
    </a:clrScheme>
    <a:fontScheme name="Default Design_3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_3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3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3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3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3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3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3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3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3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3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3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3 1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FD7F6"/>
        </a:accent5>
        <a:accent6>
          <a:srgbClr val="AE4845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11334</TotalTime>
  <Words>8205</Words>
  <Application>Microsoft Office PowerPoint</Application>
  <PresentationFormat>On-screen Show (4:3)</PresentationFormat>
  <Paragraphs>596</Paragraphs>
  <Slides>95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95</vt:i4>
      </vt:variant>
    </vt:vector>
  </HeadingPairs>
  <TitlesOfParts>
    <vt:vector size="106" baseType="lpstr">
      <vt:lpstr>Arial</vt:lpstr>
      <vt:lpstr>Book Antiqua</vt:lpstr>
      <vt:lpstr>Calibri</vt:lpstr>
      <vt:lpstr>Cambria</vt:lpstr>
      <vt:lpstr>Comic Sans MS</vt:lpstr>
      <vt:lpstr>Courier New</vt:lpstr>
      <vt:lpstr>Perpetua</vt:lpstr>
      <vt:lpstr>Times New Roman</vt:lpstr>
      <vt:lpstr>Wingdings</vt:lpstr>
      <vt:lpstr>Default Design</vt:lpstr>
      <vt:lpstr>Default Design_3</vt:lpstr>
      <vt:lpstr>PowerPoint Presentation</vt:lpstr>
      <vt:lpstr>PowerPoint Presentation</vt:lpstr>
      <vt:lpstr>PowerPoint Presentation</vt:lpstr>
      <vt:lpstr>   BONES OF UPPER LIMB (OSSA MEMBRI SUPERIORIS)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ARTICULATIO COXAE(the hip joint)</vt:lpstr>
      <vt:lpstr>PowerPoint Presentation</vt:lpstr>
      <vt:lpstr>ARTICULATIO GENUS  (the knee joint)</vt:lpstr>
      <vt:lpstr>ARTICULATIO GENUS  (the knee joint)</vt:lpstr>
      <vt:lpstr>PowerPoint Presentation</vt:lpstr>
      <vt:lpstr>PowerPoint Presentation</vt:lpstr>
      <vt:lpstr>Art. talocruralis   The ankle joint – connects distal ends of tibia and fibula with talus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Symphisis intervertebralis</vt:lpstr>
      <vt:lpstr>Artt. zygapophysiales</vt:lpstr>
      <vt:lpstr>Ligamenta flava</vt:lpstr>
      <vt:lpstr>Ligaments of transvrse and spinous processes</vt:lpstr>
      <vt:lpstr>PowerPoint Presentation</vt:lpstr>
      <vt:lpstr>Costa (rib)</vt:lpstr>
      <vt:lpstr>PowerPoint Presentation</vt:lpstr>
      <vt:lpstr>PowerPoint Presentation</vt:lpstr>
      <vt:lpstr>PowerPoint Presentation</vt:lpstr>
      <vt:lpstr>OS FRONTALE (frontal bone)</vt:lpstr>
      <vt:lpstr>PowerPoint Presentation</vt:lpstr>
      <vt:lpstr>PowerPoint Presentation</vt:lpstr>
      <vt:lpstr>OS SPHENOIDALE (sphenoid bone)</vt:lpstr>
      <vt:lpstr>OS SPHENOIDALE (sphenoid bone)</vt:lpstr>
      <vt:lpstr>PowerPoint Presentation</vt:lpstr>
      <vt:lpstr>OS OCCIPITALE (occipital bone)</vt:lpstr>
      <vt:lpstr>OS OCCIPITALE (occipital bone)</vt:lpstr>
      <vt:lpstr>OS OCCIPITALE (occipital bone)</vt:lpstr>
      <vt:lpstr>OS PARIETALE (parietal bone)</vt:lpstr>
      <vt:lpstr>OS TEMPORALE (temporal bone)</vt:lpstr>
      <vt:lpstr>OS TEMPORALE (temporal bone)</vt:lpstr>
      <vt:lpstr>OS TEMPORALE (temporal bone)</vt:lpstr>
      <vt:lpstr>OS ETHMOIDALE (ethmoidal bone)</vt:lpstr>
      <vt:lpstr>OS ETHMOIDALE (ethmoidal bone)</vt:lpstr>
      <vt:lpstr>THE BONES OF THE FACE</vt:lpstr>
      <vt:lpstr>MAXILLA (upper jaw)</vt:lpstr>
      <vt:lpstr>MAXILLA (upper jaw)</vt:lpstr>
      <vt:lpstr>MAXILLA (upper jaw)</vt:lpstr>
      <vt:lpstr>OS PALATINUM (palatine bone)</vt:lpstr>
      <vt:lpstr>MANDIBULA (mandible)</vt:lpstr>
      <vt:lpstr>MANDIBULA (mandible)</vt:lpstr>
      <vt:lpstr>MANDIBULA (mandible)</vt:lpstr>
      <vt:lpstr>OS LACRIMALE (lacrimal bone)</vt:lpstr>
      <vt:lpstr>PowerPoint Presentation</vt:lpstr>
      <vt:lpstr>CONCHA NASALIS INFERIOR (inferior nasal concha)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Win10</dc:creator>
  <cp:lastModifiedBy>Ivana Macuzic</cp:lastModifiedBy>
  <cp:revision>138</cp:revision>
  <dcterms:modified xsi:type="dcterms:W3CDTF">2023-11-24T09:57:15Z</dcterms:modified>
</cp:coreProperties>
</file>